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8"/>
  </p:notesMasterIdLst>
  <p:sldIdLst>
    <p:sldId id="256" r:id="rId2"/>
    <p:sldId id="268" r:id="rId3"/>
    <p:sldId id="269" r:id="rId4"/>
    <p:sldId id="273" r:id="rId5"/>
    <p:sldId id="257" r:id="rId6"/>
    <p:sldId id="263" r:id="rId7"/>
    <p:sldId id="262" r:id="rId8"/>
    <p:sldId id="264" r:id="rId9"/>
    <p:sldId id="258" r:id="rId10"/>
    <p:sldId id="265" r:id="rId11"/>
    <p:sldId id="259" r:id="rId12"/>
    <p:sldId id="266" r:id="rId13"/>
    <p:sldId id="260" r:id="rId14"/>
    <p:sldId id="267" r:id="rId15"/>
    <p:sldId id="261" r:id="rId16"/>
    <p:sldId id="272" r:id="rId17"/>
  </p:sldIdLst>
  <p:sldSz cx="9144000" cy="6858000" type="screen4x3"/>
  <p:notesSz cx="6797675" cy="9874250"/>
  <p:defaultTextStyle>
    <a:defPPr>
      <a:defRPr lang="zh-TW"/>
    </a:defPPr>
    <a:lvl1pPr algn="ctr"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ctr"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ctr"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ctr"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ctr"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a:srgbClr val="4A21DF"/>
    <a:srgbClr val="036345"/>
    <a:srgbClr val="F60A6F"/>
    <a:srgbClr val="600C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42" autoAdjust="0"/>
    <p:restoredTop sz="68372" autoAdjust="0"/>
  </p:normalViewPr>
  <p:slideViewPr>
    <p:cSldViewPr>
      <p:cViewPr varScale="1">
        <p:scale>
          <a:sx n="75" d="100"/>
          <a:sy n="75" d="100"/>
        </p:scale>
        <p:origin x="2430" y="66"/>
      </p:cViewPr>
      <p:guideLst>
        <p:guide orient="horz" pos="2160"/>
        <p:guide pos="2880"/>
      </p:guideLst>
    </p:cSldViewPr>
  </p:slideViewPr>
  <p:notesTextViewPr>
    <p:cViewPr>
      <p:scale>
        <a:sx n="100" d="100"/>
        <a:sy n="100" d="100"/>
      </p:scale>
      <p:origin x="0" y="0"/>
    </p:cViewPr>
  </p:notesTextViewPr>
  <p:notesViewPr>
    <p:cSldViewPr>
      <p:cViewPr varScale="1">
        <p:scale>
          <a:sx n="79" d="100"/>
          <a:sy n="79" d="100"/>
        </p:scale>
        <p:origin x="395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zh-TW"/>
          </a:p>
        </p:txBody>
      </p:sp>
      <p:sp>
        <p:nvSpPr>
          <p:cNvPr id="3075" name="Rectangle 3"/>
          <p:cNvSpPr>
            <a:spLocks noGrp="1" noChangeArrowheads="1"/>
          </p:cNvSpPr>
          <p:nvPr>
            <p:ph type="dt" idx="1"/>
          </p:nvPr>
        </p:nvSpPr>
        <p:spPr bwMode="auto">
          <a:xfrm>
            <a:off x="3849688"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TW"/>
          </a:p>
        </p:txBody>
      </p:sp>
      <p:sp>
        <p:nvSpPr>
          <p:cNvPr id="3076"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9450" y="4691063"/>
            <a:ext cx="5438775" cy="444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dirty="0" smtClean="0"/>
              <a:t>按一下以編輯母片</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p>
        </p:txBody>
      </p:sp>
      <p:sp>
        <p:nvSpPr>
          <p:cNvPr id="3078" name="Rectangle 6"/>
          <p:cNvSpPr>
            <a:spLocks noGrp="1" noChangeArrowheads="1"/>
          </p:cNvSpPr>
          <p:nvPr>
            <p:ph type="ftr" sz="quarter" idx="4"/>
          </p:nvPr>
        </p:nvSpPr>
        <p:spPr bwMode="auto">
          <a:xfrm>
            <a:off x="0" y="937895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zh-TW"/>
          </a:p>
        </p:txBody>
      </p:sp>
      <p:sp>
        <p:nvSpPr>
          <p:cNvPr id="3079" name="Rectangle 7"/>
          <p:cNvSpPr>
            <a:spLocks noGrp="1" noChangeArrowheads="1"/>
          </p:cNvSpPr>
          <p:nvPr>
            <p:ph type="sldNum" sz="quarter" idx="5"/>
          </p:nvPr>
        </p:nvSpPr>
        <p:spPr bwMode="auto">
          <a:xfrm>
            <a:off x="3849688" y="937895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4EDC3D8-A85D-4E3E-873D-EBDAD1E4FAF2}" type="slidenum">
              <a:rPr lang="en-US" altLang="zh-TW"/>
              <a:pPr/>
              <a:t>‹#›</a:t>
            </a:fld>
            <a:endParaRPr lang="en-US" altLang="zh-TW"/>
          </a:p>
        </p:txBody>
      </p:sp>
    </p:spTree>
  </p:cSld>
  <p:clrMap bg1="lt1" tx1="dk1" bg2="lt2" tx2="dk2" accent1="accent1" accent2="accent2" accent3="accent3" accent4="accent4" accent5="accent5" accent6="accent6" hlink="hlink" folHlink="folHlink"/>
  <p:notesStyle>
    <a:lvl1pPr marL="171450" indent="-171450" algn="l" rtl="0" fontAlgn="base">
      <a:spcBef>
        <a:spcPct val="30000"/>
      </a:spcBef>
      <a:spcAft>
        <a:spcPct val="0"/>
      </a:spcAft>
      <a:buFont typeface="Arial" panose="020B0604020202020204" pitchFamily="34" charset="0"/>
      <a:buChar char="•"/>
      <a:defRPr kumimoji="1" sz="1200" kern="1200">
        <a:solidFill>
          <a:schemeClr val="tx1"/>
        </a:solidFill>
        <a:latin typeface="Arial" panose="020B0604020202020204" pitchFamily="34" charset="0"/>
        <a:ea typeface="新細明體" panose="02020500000000000000" pitchFamily="18" charset="-120"/>
        <a:cs typeface="+mn-cs"/>
      </a:defRPr>
    </a:lvl1pPr>
    <a:lvl2pPr marL="628650" indent="-171450" algn="l" rtl="0" fontAlgn="base">
      <a:spcBef>
        <a:spcPct val="30000"/>
      </a:spcBef>
      <a:spcAft>
        <a:spcPct val="0"/>
      </a:spcAft>
      <a:buFont typeface="Arial" panose="020B0604020202020204" pitchFamily="34" charset="0"/>
      <a:buChar char="•"/>
      <a:defRPr kumimoji="1" sz="1200" kern="1200">
        <a:solidFill>
          <a:schemeClr val="tx1"/>
        </a:solidFill>
        <a:latin typeface="Arial" panose="020B0604020202020204" pitchFamily="34" charset="0"/>
        <a:ea typeface="新細明體" panose="02020500000000000000" pitchFamily="18" charset="-120"/>
        <a:cs typeface="+mn-cs"/>
      </a:defRPr>
    </a:lvl2pPr>
    <a:lvl3pPr marL="1085850" indent="-171450" algn="l" rtl="0" fontAlgn="base">
      <a:spcBef>
        <a:spcPct val="30000"/>
      </a:spcBef>
      <a:spcAft>
        <a:spcPct val="0"/>
      </a:spcAft>
      <a:buFont typeface="Arial" panose="020B0604020202020204" pitchFamily="34" charset="0"/>
      <a:buChar char="•"/>
      <a:defRPr kumimoji="1" sz="1200" kern="1200">
        <a:solidFill>
          <a:schemeClr val="tx1"/>
        </a:solidFill>
        <a:latin typeface="Arial" panose="020B0604020202020204" pitchFamily="34" charset="0"/>
        <a:ea typeface="新細明體" panose="02020500000000000000" pitchFamily="18" charset="-120"/>
        <a:cs typeface="+mn-cs"/>
      </a:defRPr>
    </a:lvl3pPr>
    <a:lvl4pPr marL="1543050" indent="-171450" algn="l" rtl="0" fontAlgn="base">
      <a:spcBef>
        <a:spcPct val="30000"/>
      </a:spcBef>
      <a:spcAft>
        <a:spcPct val="0"/>
      </a:spcAft>
      <a:buFont typeface="Arial" panose="020B0604020202020204" pitchFamily="34" charset="0"/>
      <a:buChar char="•"/>
      <a:defRPr kumimoji="1" sz="1200" kern="1200">
        <a:solidFill>
          <a:schemeClr val="tx1"/>
        </a:solidFill>
        <a:latin typeface="Arial" panose="020B0604020202020204" pitchFamily="34" charset="0"/>
        <a:ea typeface="新細明體" panose="02020500000000000000" pitchFamily="18" charset="-120"/>
        <a:cs typeface="+mn-cs"/>
      </a:defRPr>
    </a:lvl4pPr>
    <a:lvl5pPr marL="2000250" indent="-171450" algn="l" rtl="0" fontAlgn="base">
      <a:spcBef>
        <a:spcPct val="30000"/>
      </a:spcBef>
      <a:spcAft>
        <a:spcPct val="0"/>
      </a:spcAft>
      <a:buFont typeface="Arial" panose="020B0604020202020204" pitchFamily="34" charset="0"/>
      <a:buChar char="•"/>
      <a:defRPr kumimoji="1" sz="12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9CDE1C-F1B4-43A6-A11D-11A5AC6D6716}" type="slidenum">
              <a:rPr lang="en-US" altLang="zh-TW"/>
              <a:pPr/>
              <a:t>1</a:t>
            </a:fld>
            <a:endParaRPr lang="en-US" altLang="zh-TW"/>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青少年吸食危害精神毒品的問題一直備受社會關注，為了讓學生及早認識正確服用藥物的重要性及培養他們謹慎對待藥物的態度，本教學示例希望透過「我會依從醫生的指示去吃藥」的生活經驗，讓學生明白服用藥物是需要按照醫生的指示，不可隨意增加或減少服用藥物的劑量或次數，以達致藥物治療的功效，從而建立積極和健康的生活。</a:t>
            </a:r>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教師向學生介紹布</a:t>
            </a:r>
            <a:r>
              <a:rPr kumimoji="1" lang="ar-SA" sz="1200" kern="1200" dirty="0" smtClean="0">
                <a:solidFill>
                  <a:schemeClr val="tx1"/>
                </a:solidFill>
                <a:effectLst/>
                <a:latin typeface="Arial" panose="020B0604020202020204" pitchFamily="34" charset="0"/>
                <a:ea typeface="新細明體" panose="02020500000000000000" pitchFamily="18" charset="-120"/>
                <a:cs typeface="+mn-cs"/>
              </a:rPr>
              <a:t>偶</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小甘</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pPr lvl="0"/>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教師與小甘展開對話，學生可就二者的對話給予不同的建議。</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教師可參考建議對話內容：</a:t>
            </a:r>
            <a:endPar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endParaRPr>
          </a:p>
          <a:p>
            <a:pPr lvl="1"/>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教師</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小甘，你好呀！為什麼你今天沒精打采？</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pPr lvl="1"/>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小甘</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老師，我的肚子很痛，頭也有點暈，我也不知怎辦？</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pPr lvl="1"/>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教師向學生提問</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「你們可以幫小甘想一些辦法嗎？」</a:t>
            </a:r>
            <a:r>
              <a:rPr kumimoji="1" lang="en-US" sz="1200" kern="1200" dirty="0" smtClean="0">
                <a:solidFill>
                  <a:schemeClr val="tx1"/>
                </a:solidFill>
                <a:effectLst/>
                <a:latin typeface="Arial" panose="020B0604020202020204" pitchFamily="34" charset="0"/>
                <a:ea typeface="新細明體" panose="02020500000000000000" pitchFamily="18" charset="-120"/>
                <a:cs typeface="+mn-cs"/>
              </a:rPr>
              <a:t> </a:t>
            </a:r>
            <a:r>
              <a:rPr kumimoji="1" lang="en-US" sz="1200" i="1" kern="1200" dirty="0" smtClean="0">
                <a:solidFill>
                  <a:schemeClr val="tx1"/>
                </a:solidFill>
                <a:effectLst/>
                <a:latin typeface="Arial" panose="020B0604020202020204" pitchFamily="34" charset="0"/>
                <a:ea typeface="新細明體" panose="02020500000000000000" pitchFamily="18" charset="-120"/>
                <a:cs typeface="+mn-cs"/>
              </a:rPr>
              <a:t>( </a:t>
            </a:r>
            <a:r>
              <a:rPr kumimoji="1" lang="zh-TW" altLang="en-US" sz="1200" i="1" kern="1200" dirty="0" smtClean="0">
                <a:solidFill>
                  <a:schemeClr val="tx1"/>
                </a:solidFill>
                <a:effectLst/>
                <a:latin typeface="Arial" panose="020B0604020202020204" pitchFamily="34" charset="0"/>
                <a:ea typeface="新細明體" panose="02020500000000000000" pitchFamily="18" charset="-120"/>
                <a:cs typeface="+mn-cs"/>
              </a:rPr>
              <a:t>教師可先聽取學生的意見，然後與學生討論這些辦法的可行性及是否安全。</a:t>
            </a:r>
            <a:r>
              <a:rPr kumimoji="1" lang="en-US" sz="1200" i="1" kern="1200" dirty="0" smtClean="0">
                <a:solidFill>
                  <a:schemeClr val="tx1"/>
                </a:solidFill>
                <a:effectLst/>
                <a:latin typeface="Arial" panose="020B0604020202020204" pitchFamily="34" charset="0"/>
                <a:ea typeface="新細明體" panose="02020500000000000000" pitchFamily="18" charset="-120"/>
                <a:cs typeface="+mn-cs"/>
              </a:rPr>
              <a:t>)</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pPr lvl="1"/>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教師</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小甘，不如你去看醫生好嗎？</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pPr lvl="1"/>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小甘</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但我從來沒有試過看醫生，我怕</a:t>
            </a:r>
            <a:r>
              <a:rPr kumimoji="1" lang="en-US" sz="1200" kern="1200" dirty="0" smtClean="0">
                <a:solidFill>
                  <a:schemeClr val="tx1"/>
                </a:solidFill>
                <a:effectLst/>
                <a:latin typeface="Arial" panose="020B0604020202020204" pitchFamily="34" charset="0"/>
                <a:ea typeface="新細明體" panose="02020500000000000000" pitchFamily="18" charset="-120"/>
                <a:cs typeface="+mn-cs"/>
              </a:rPr>
              <a:t>……</a:t>
            </a:r>
          </a:p>
          <a:p>
            <a:pPr lvl="1"/>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教師向學生提問</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「原來小甘害怕見醫生的，你們都怕嗎？ 醫生怎樣替你治病的？」</a:t>
            </a:r>
            <a:r>
              <a:rPr kumimoji="1" lang="en-US" sz="1200" kern="1200" dirty="0" smtClean="0">
                <a:solidFill>
                  <a:schemeClr val="tx1"/>
                </a:solidFill>
                <a:effectLst/>
                <a:latin typeface="Arial" panose="020B0604020202020204" pitchFamily="34" charset="0"/>
                <a:ea typeface="新細明體" panose="02020500000000000000" pitchFamily="18" charset="-120"/>
                <a:cs typeface="+mn-cs"/>
              </a:rPr>
              <a:t>  (</a:t>
            </a:r>
            <a:r>
              <a:rPr kumimoji="1" lang="zh-TW" altLang="en-US" sz="1200" i="1" kern="1200" dirty="0" smtClean="0">
                <a:solidFill>
                  <a:schemeClr val="tx1"/>
                </a:solidFill>
                <a:effectLst/>
                <a:latin typeface="Arial" panose="020B0604020202020204" pitchFamily="34" charset="0"/>
                <a:ea typeface="新細明體" panose="02020500000000000000" pitchFamily="18" charset="-120"/>
                <a:cs typeface="+mn-cs"/>
              </a:rPr>
              <a:t>讓學生分享他們曾看病的經歷。</a:t>
            </a:r>
            <a:r>
              <a:rPr kumimoji="1" lang="en-US" sz="1200" kern="1200" dirty="0" smtClean="0">
                <a:solidFill>
                  <a:schemeClr val="tx1"/>
                </a:solidFill>
                <a:effectLst/>
                <a:latin typeface="Arial" panose="020B0604020202020204" pitchFamily="34" charset="0"/>
                <a:ea typeface="新細明體" panose="02020500000000000000" pitchFamily="18" charset="-120"/>
                <a:cs typeface="+mn-cs"/>
              </a:rPr>
              <a:t>)</a:t>
            </a:r>
          </a:p>
          <a:p>
            <a:pPr lvl="1"/>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教師</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 </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聽過同學們的經驗，其實看醫生並不是你所想的那樣可怕，小甘快去看醫生吧！</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pPr lvl="1"/>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小甘</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好的。</a:t>
            </a:r>
            <a:endParaRPr lang="en-US" dirty="0"/>
          </a:p>
        </p:txBody>
      </p:sp>
      <p:sp>
        <p:nvSpPr>
          <p:cNvPr id="4" name="Slide Number Placeholder 3"/>
          <p:cNvSpPr>
            <a:spLocks noGrp="1"/>
          </p:cNvSpPr>
          <p:nvPr>
            <p:ph type="sldNum" sz="quarter" idx="10"/>
          </p:nvPr>
        </p:nvSpPr>
        <p:spPr/>
        <p:txBody>
          <a:bodyPr/>
          <a:lstStyle/>
          <a:p>
            <a:fld id="{64EDC3D8-A85D-4E3E-873D-EBDAD1E4FAF2}" type="slidenum">
              <a:rPr lang="en-US" altLang="zh-TW" smtClean="0"/>
              <a:pPr/>
              <a:t>3</a:t>
            </a:fld>
            <a:endParaRPr lang="en-US" altLang="zh-TW"/>
          </a:p>
        </p:txBody>
      </p:sp>
    </p:spTree>
    <p:extLst>
      <p:ext uri="{BB962C8B-B14F-4D97-AF65-F5344CB8AC3E}">
        <p14:creationId xmlns:p14="http://schemas.microsoft.com/office/powerpoint/2010/main" val="1872395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小甘</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老師，我剛看了醫生，他說我喉嚨發炎而且患了腸胃炎。</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r>
              <a:rPr kumimoji="1" lang="en-US" sz="1200" kern="1200" dirty="0" smtClean="0">
                <a:solidFill>
                  <a:schemeClr val="tx1"/>
                </a:solidFill>
                <a:effectLst/>
                <a:latin typeface="Arial" panose="020B0604020202020204" pitchFamily="34" charset="0"/>
                <a:ea typeface="新細明體" panose="02020500000000000000" pitchFamily="18" charset="-120"/>
                <a:cs typeface="+mn-cs"/>
              </a:rPr>
              <a:t> </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教師</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那麼你要好好的休息， 而且依照醫生指示服藥呀！ </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r>
              <a:rPr kumimoji="1" lang="en-US" sz="1200" kern="1200" dirty="0" smtClean="0">
                <a:solidFill>
                  <a:schemeClr val="tx1"/>
                </a:solidFill>
                <a:effectLst/>
                <a:latin typeface="Arial" panose="020B0604020202020204" pitchFamily="34" charset="0"/>
                <a:ea typeface="新細明體" panose="02020500000000000000" pitchFamily="18" charset="-120"/>
                <a:cs typeface="+mn-cs"/>
              </a:rPr>
              <a:t> </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小甘</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唉</a:t>
            </a:r>
            <a:r>
              <a:rPr kumimoji="1" lang="en-US"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那些藥水，我只是嗅一嗅也有反胃的感覺，我只會吃另外的幾包藥丸和喉糖。</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r>
              <a:rPr kumimoji="1" lang="en-US" sz="1200" kern="1200" dirty="0" smtClean="0">
                <a:solidFill>
                  <a:schemeClr val="tx1"/>
                </a:solidFill>
                <a:effectLst/>
                <a:latin typeface="Arial" panose="020B0604020202020204" pitchFamily="34" charset="0"/>
                <a:ea typeface="新細明體" panose="02020500000000000000" pitchFamily="18" charset="-120"/>
                <a:cs typeface="+mn-cs"/>
              </a:rPr>
              <a:t> </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教師</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小甘，你怎能選擇性地服藥！你知不知道不依照醫生的指示服藥會有什麼後果呢？又或是胡亂服用成藥會有甚麼危險呢？</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r>
              <a:rPr kumimoji="1" lang="en-US" sz="1200" kern="1200" dirty="0" smtClean="0">
                <a:solidFill>
                  <a:schemeClr val="tx1"/>
                </a:solidFill>
                <a:effectLst/>
                <a:latin typeface="Arial" panose="020B0604020202020204" pitchFamily="34" charset="0"/>
                <a:ea typeface="新細明體" panose="02020500000000000000" pitchFamily="18" charset="-120"/>
                <a:cs typeface="+mn-cs"/>
              </a:rPr>
              <a:t> </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小甘</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亂服藥物？</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r>
              <a:rPr kumimoji="1" lang="en-US" sz="1200" kern="1200" dirty="0" smtClean="0">
                <a:solidFill>
                  <a:schemeClr val="tx1"/>
                </a:solidFill>
                <a:effectLst/>
                <a:latin typeface="Arial" panose="020B0604020202020204" pitchFamily="34" charset="0"/>
                <a:ea typeface="新細明體" panose="02020500000000000000" pitchFamily="18" charset="-120"/>
                <a:cs typeface="+mn-cs"/>
              </a:rPr>
              <a:t> </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教師</a:t>
            </a:r>
            <a:r>
              <a:rPr kumimoji="1" lang="en-US" altLang="zh-TW" sz="1200" kern="1200" dirty="0" smtClean="0">
                <a:solidFill>
                  <a:schemeClr val="tx1"/>
                </a:solidFill>
                <a:effectLst/>
                <a:latin typeface="Arial" panose="020B0604020202020204" pitchFamily="34" charset="0"/>
                <a:ea typeface="新細明體" panose="02020500000000000000" pitchFamily="18" charset="-120"/>
                <a:cs typeface="+mn-cs"/>
              </a:rPr>
              <a:t>︰</a:t>
            </a:r>
            <a:r>
              <a:rPr kumimoji="1" lang="zh-TW" altLang="en-US" sz="1200" kern="1200" dirty="0" smtClean="0">
                <a:solidFill>
                  <a:schemeClr val="tx1"/>
                </a:solidFill>
                <a:effectLst/>
                <a:latin typeface="Arial" panose="020B0604020202020204" pitchFamily="34" charset="0"/>
                <a:ea typeface="新細明體" panose="02020500000000000000" pitchFamily="18" charset="-120"/>
                <a:cs typeface="+mn-cs"/>
              </a:rPr>
              <a:t>讓我們一起看看服用藥物的基本知識吧。</a:t>
            </a:r>
            <a:endParaRPr kumimoji="1" lang="en-US" sz="1200" kern="1200" dirty="0" smtClean="0">
              <a:solidFill>
                <a:schemeClr val="tx1"/>
              </a:solidFill>
              <a:effectLst/>
              <a:latin typeface="Arial" panose="020B0604020202020204" pitchFamily="34" charset="0"/>
              <a:ea typeface="新細明體" panose="02020500000000000000" pitchFamily="18" charset="-120"/>
              <a:cs typeface="+mn-cs"/>
            </a:endParaRPr>
          </a:p>
          <a:p>
            <a:pPr lvl="0"/>
            <a:endParaRPr lang="en-US" dirty="0"/>
          </a:p>
        </p:txBody>
      </p:sp>
      <p:sp>
        <p:nvSpPr>
          <p:cNvPr id="4" name="Slide Number Placeholder 3"/>
          <p:cNvSpPr>
            <a:spLocks noGrp="1"/>
          </p:cNvSpPr>
          <p:nvPr>
            <p:ph type="sldNum" sz="quarter" idx="10"/>
          </p:nvPr>
        </p:nvSpPr>
        <p:spPr/>
        <p:txBody>
          <a:bodyPr/>
          <a:lstStyle/>
          <a:p>
            <a:fld id="{64EDC3D8-A85D-4E3E-873D-EBDAD1E4FAF2}" type="slidenum">
              <a:rPr lang="en-US" altLang="zh-TW" smtClean="0"/>
              <a:pPr/>
              <a:t>4</a:t>
            </a:fld>
            <a:endParaRPr lang="en-US" altLang="zh-TW"/>
          </a:p>
        </p:txBody>
      </p:sp>
    </p:spTree>
    <p:extLst>
      <p:ext uri="{BB962C8B-B14F-4D97-AF65-F5344CB8AC3E}">
        <p14:creationId xmlns:p14="http://schemas.microsoft.com/office/powerpoint/2010/main" val="494298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E12836-142C-4938-AD1F-C5C7EE981031}" type="slidenum">
              <a:rPr lang="en-US" altLang="zh-TW"/>
              <a:pPr/>
              <a:t>5</a:t>
            </a:fld>
            <a:endParaRPr lang="en-US" altLang="zh-TW"/>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835C0-7C7A-44B1-AEFE-594A74DFF4CE}" type="slidenum">
              <a:rPr lang="en-US" altLang="zh-TW"/>
              <a:pPr/>
              <a:t>7</a:t>
            </a:fld>
            <a:endParaRPr lang="en-US" altLang="zh-TW"/>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C4B111-8809-49CC-9A67-3DE70C826D92}" type="slidenum">
              <a:rPr lang="en-US" altLang="zh-TW"/>
              <a:pPr/>
              <a:t>9</a:t>
            </a:fld>
            <a:endParaRPr lang="en-US" altLang="zh-TW"/>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F8366A-CCE1-4A50-B8BA-9702CB7A2A64}" type="slidenum">
              <a:rPr lang="en-US" altLang="zh-TW"/>
              <a:pPr/>
              <a:t>11</a:t>
            </a:fld>
            <a:endParaRPr lang="en-US" altLang="zh-TW"/>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063E48-0887-4853-B1F0-5F0F7EF1C51D}" type="slidenum">
              <a:rPr lang="en-US" altLang="zh-TW"/>
              <a:pPr/>
              <a:t>13</a:t>
            </a:fld>
            <a:endParaRPr lang="en-US" altLang="zh-TW"/>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E2CBB8-4642-40A3-9006-C56E9BE25E89}" type="slidenum">
              <a:rPr lang="en-US" altLang="zh-TW"/>
              <a:pPr/>
              <a:t>15</a:t>
            </a:fld>
            <a:endParaRPr lang="en-US" altLang="zh-TW"/>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5842"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43" name="Rectangle 3"/>
          <p:cNvSpPr>
            <a:spLocks noGrp="1" noChangeArrowheads="1"/>
          </p:cNvSpPr>
          <p:nvPr>
            <p:ph type="ctrTitle"/>
          </p:nvPr>
        </p:nvSpPr>
        <p:spPr>
          <a:xfrm>
            <a:off x="315913" y="466725"/>
            <a:ext cx="6781800" cy="2133600"/>
          </a:xfrm>
        </p:spPr>
        <p:txBody>
          <a:bodyPr/>
          <a:lstStyle>
            <a:lvl1pPr algn="r">
              <a:defRPr sz="4800"/>
            </a:lvl1pPr>
          </a:lstStyle>
          <a:p>
            <a:pPr lvl="0"/>
            <a:r>
              <a:rPr lang="zh-TW" altLang="en-US" noProof="0" smtClean="0"/>
              <a:t>按一下以編輯母片標題樣式</a:t>
            </a:r>
          </a:p>
        </p:txBody>
      </p:sp>
      <p:sp>
        <p:nvSpPr>
          <p:cNvPr id="35844" name="Rectangle 4"/>
          <p:cNvSpPr>
            <a:spLocks noGrp="1" noChangeArrowheads="1"/>
          </p:cNvSpPr>
          <p:nvPr>
            <p:ph type="subTitle" idx="1"/>
          </p:nvPr>
        </p:nvSpPr>
        <p:spPr>
          <a:xfrm>
            <a:off x="849313" y="3049588"/>
            <a:ext cx="6248400" cy="2362200"/>
          </a:xfrm>
        </p:spPr>
        <p:txBody>
          <a:bodyPr/>
          <a:lstStyle>
            <a:lvl1pPr marL="0" indent="0" algn="r">
              <a:buFont typeface="Wingdings" panose="05000000000000000000" pitchFamily="2" charset="2"/>
              <a:buNone/>
              <a:defRPr sz="3200"/>
            </a:lvl1pPr>
          </a:lstStyle>
          <a:p>
            <a:pPr lvl="0"/>
            <a:r>
              <a:rPr lang="zh-TW" altLang="en-US" noProof="0" smtClean="0"/>
              <a:t>按一下以編輯母片副標題樣式</a:t>
            </a:r>
          </a:p>
        </p:txBody>
      </p:sp>
      <p:sp>
        <p:nvSpPr>
          <p:cNvPr id="35845" name="Rectangle 5"/>
          <p:cNvSpPr>
            <a:spLocks noGrp="1" noChangeArrowheads="1"/>
          </p:cNvSpPr>
          <p:nvPr>
            <p:ph type="dt" sz="half" idx="2"/>
          </p:nvPr>
        </p:nvSpPr>
        <p:spPr/>
        <p:txBody>
          <a:bodyPr/>
          <a:lstStyle>
            <a:lvl1pPr>
              <a:defRPr/>
            </a:lvl1pPr>
          </a:lstStyle>
          <a:p>
            <a:endParaRPr lang="en-US" altLang="zh-TW"/>
          </a:p>
        </p:txBody>
      </p:sp>
      <p:sp>
        <p:nvSpPr>
          <p:cNvPr id="35846" name="Rectangle 6"/>
          <p:cNvSpPr>
            <a:spLocks noGrp="1" noChangeArrowheads="1"/>
          </p:cNvSpPr>
          <p:nvPr>
            <p:ph type="ftr" sz="quarter" idx="3"/>
          </p:nvPr>
        </p:nvSpPr>
        <p:spPr/>
        <p:txBody>
          <a:bodyPr/>
          <a:lstStyle>
            <a:lvl1pPr>
              <a:defRPr/>
            </a:lvl1pPr>
          </a:lstStyle>
          <a:p>
            <a:endParaRPr lang="en-US" altLang="zh-TW"/>
          </a:p>
        </p:txBody>
      </p:sp>
      <p:sp>
        <p:nvSpPr>
          <p:cNvPr id="35847" name="Rectangle 7"/>
          <p:cNvSpPr>
            <a:spLocks noGrp="1" noChangeArrowheads="1"/>
          </p:cNvSpPr>
          <p:nvPr>
            <p:ph type="sldNum" sz="quarter" idx="4"/>
          </p:nvPr>
        </p:nvSpPr>
        <p:spPr/>
        <p:txBody>
          <a:bodyPr/>
          <a:lstStyle>
            <a:lvl1pPr>
              <a:defRPr/>
            </a:lvl1pPr>
          </a:lstStyle>
          <a:p>
            <a:fld id="{AD11C66C-A786-4247-8298-3B432365C355}" type="slidenum">
              <a:rPr lang="en-US" altLang="zh-TW"/>
              <a:pPr/>
              <a:t>‹#›</a:t>
            </a:fld>
            <a:endParaRPr lang="en-US" altLang="zh-TW"/>
          </a:p>
        </p:txBody>
      </p:sp>
      <p:grpSp>
        <p:nvGrpSpPr>
          <p:cNvPr id="35848" name="Group 8"/>
          <p:cNvGrpSpPr>
            <a:grpSpLocks/>
          </p:cNvGrpSpPr>
          <p:nvPr/>
        </p:nvGrpSpPr>
        <p:grpSpPr bwMode="auto">
          <a:xfrm>
            <a:off x="7493000" y="2992438"/>
            <a:ext cx="1338263" cy="2189162"/>
            <a:chOff x="4704" y="1885"/>
            <a:chExt cx="843" cy="1379"/>
          </a:xfrm>
        </p:grpSpPr>
        <p:sp>
          <p:nvSpPr>
            <p:cNvPr id="35849"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0"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1"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2"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3"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4"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5"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6"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7"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8"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9"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0"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1"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2"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3"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4"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5"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6"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7"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8"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9"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0"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1"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2"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3"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4"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5"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6"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7"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8"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79"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5880"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endParaRPr lang="en-US" altLang="zh-TW"/>
          </a:p>
        </p:txBody>
      </p:sp>
      <p:sp>
        <p:nvSpPr>
          <p:cNvPr id="6" name="Slide Number Placeholder 5"/>
          <p:cNvSpPr>
            <a:spLocks noGrp="1"/>
          </p:cNvSpPr>
          <p:nvPr>
            <p:ph type="sldNum" sz="quarter" idx="12"/>
          </p:nvPr>
        </p:nvSpPr>
        <p:spPr/>
        <p:txBody>
          <a:bodyPr/>
          <a:lstStyle>
            <a:lvl1pPr>
              <a:defRPr/>
            </a:lvl1pPr>
          </a:lstStyle>
          <a:p>
            <a:fld id="{461DBD6F-497C-49A6-A7C5-80D2AB420D48}" type="slidenum">
              <a:rPr lang="en-US" altLang="zh-TW"/>
              <a:pPr/>
              <a:t>‹#›</a:t>
            </a:fld>
            <a:endParaRPr lang="en-US" altLang="zh-TW"/>
          </a:p>
        </p:txBody>
      </p:sp>
    </p:spTree>
    <p:extLst>
      <p:ext uri="{BB962C8B-B14F-4D97-AF65-F5344CB8AC3E}">
        <p14:creationId xmlns:p14="http://schemas.microsoft.com/office/powerpoint/2010/main" val="4121024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endParaRPr lang="en-US" altLang="zh-TW"/>
          </a:p>
        </p:txBody>
      </p:sp>
      <p:sp>
        <p:nvSpPr>
          <p:cNvPr id="6" name="Slide Number Placeholder 5"/>
          <p:cNvSpPr>
            <a:spLocks noGrp="1"/>
          </p:cNvSpPr>
          <p:nvPr>
            <p:ph type="sldNum" sz="quarter" idx="12"/>
          </p:nvPr>
        </p:nvSpPr>
        <p:spPr/>
        <p:txBody>
          <a:bodyPr/>
          <a:lstStyle>
            <a:lvl1pPr>
              <a:defRPr/>
            </a:lvl1pPr>
          </a:lstStyle>
          <a:p>
            <a:fld id="{82183B64-98B4-4600-AAC7-9B307FFA79C4}" type="slidenum">
              <a:rPr lang="en-US" altLang="zh-TW"/>
              <a:pPr/>
              <a:t>‹#›</a:t>
            </a:fld>
            <a:endParaRPr lang="en-US" altLang="zh-TW"/>
          </a:p>
        </p:txBody>
      </p:sp>
    </p:spTree>
    <p:extLst>
      <p:ext uri="{BB962C8B-B14F-4D97-AF65-F5344CB8AC3E}">
        <p14:creationId xmlns:p14="http://schemas.microsoft.com/office/powerpoint/2010/main" val="2284005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endParaRPr lang="en-US" altLang="zh-TW"/>
          </a:p>
        </p:txBody>
      </p:sp>
      <p:sp>
        <p:nvSpPr>
          <p:cNvPr id="6" name="Slide Number Placeholder 5"/>
          <p:cNvSpPr>
            <a:spLocks noGrp="1"/>
          </p:cNvSpPr>
          <p:nvPr>
            <p:ph type="sldNum" sz="quarter" idx="12"/>
          </p:nvPr>
        </p:nvSpPr>
        <p:spPr/>
        <p:txBody>
          <a:bodyPr/>
          <a:lstStyle>
            <a:lvl1pPr>
              <a:defRPr/>
            </a:lvl1pPr>
          </a:lstStyle>
          <a:p>
            <a:fld id="{A24DE928-B673-4D01-94EB-B66C268BC9DA}" type="slidenum">
              <a:rPr lang="en-US" altLang="zh-TW"/>
              <a:pPr/>
              <a:t>‹#›</a:t>
            </a:fld>
            <a:endParaRPr lang="en-US" altLang="zh-TW"/>
          </a:p>
        </p:txBody>
      </p:sp>
    </p:spTree>
    <p:extLst>
      <p:ext uri="{BB962C8B-B14F-4D97-AF65-F5344CB8AC3E}">
        <p14:creationId xmlns:p14="http://schemas.microsoft.com/office/powerpoint/2010/main" val="3494271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zh-TW"/>
          </a:p>
        </p:txBody>
      </p:sp>
      <p:sp>
        <p:nvSpPr>
          <p:cNvPr id="5" name="Footer Placeholder 4"/>
          <p:cNvSpPr>
            <a:spLocks noGrp="1"/>
          </p:cNvSpPr>
          <p:nvPr>
            <p:ph type="ftr" sz="quarter" idx="11"/>
          </p:nvPr>
        </p:nvSpPr>
        <p:spPr/>
        <p:txBody>
          <a:bodyPr/>
          <a:lstStyle>
            <a:lvl1pPr>
              <a:defRPr/>
            </a:lvl1pPr>
          </a:lstStyle>
          <a:p>
            <a:endParaRPr lang="en-US" altLang="zh-TW"/>
          </a:p>
        </p:txBody>
      </p:sp>
      <p:sp>
        <p:nvSpPr>
          <p:cNvPr id="6" name="Slide Number Placeholder 5"/>
          <p:cNvSpPr>
            <a:spLocks noGrp="1"/>
          </p:cNvSpPr>
          <p:nvPr>
            <p:ph type="sldNum" sz="quarter" idx="12"/>
          </p:nvPr>
        </p:nvSpPr>
        <p:spPr/>
        <p:txBody>
          <a:bodyPr/>
          <a:lstStyle>
            <a:lvl1pPr>
              <a:defRPr/>
            </a:lvl1pPr>
          </a:lstStyle>
          <a:p>
            <a:fld id="{BF3B9551-6C09-47C3-BFFA-24D77CE8C60E}" type="slidenum">
              <a:rPr lang="en-US" altLang="zh-TW"/>
              <a:pPr/>
              <a:t>‹#›</a:t>
            </a:fld>
            <a:endParaRPr lang="en-US" altLang="zh-TW"/>
          </a:p>
        </p:txBody>
      </p:sp>
    </p:spTree>
    <p:extLst>
      <p:ext uri="{BB962C8B-B14F-4D97-AF65-F5344CB8AC3E}">
        <p14:creationId xmlns:p14="http://schemas.microsoft.com/office/powerpoint/2010/main" val="275892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zh-TW"/>
          </a:p>
        </p:txBody>
      </p:sp>
      <p:sp>
        <p:nvSpPr>
          <p:cNvPr id="6" name="Footer Placeholder 5"/>
          <p:cNvSpPr>
            <a:spLocks noGrp="1"/>
          </p:cNvSpPr>
          <p:nvPr>
            <p:ph type="ftr" sz="quarter" idx="11"/>
          </p:nvPr>
        </p:nvSpPr>
        <p:spPr/>
        <p:txBody>
          <a:bodyPr/>
          <a:lstStyle>
            <a:lvl1pPr>
              <a:defRPr/>
            </a:lvl1pPr>
          </a:lstStyle>
          <a:p>
            <a:endParaRPr lang="en-US" altLang="zh-TW"/>
          </a:p>
        </p:txBody>
      </p:sp>
      <p:sp>
        <p:nvSpPr>
          <p:cNvPr id="7" name="Slide Number Placeholder 6"/>
          <p:cNvSpPr>
            <a:spLocks noGrp="1"/>
          </p:cNvSpPr>
          <p:nvPr>
            <p:ph type="sldNum" sz="quarter" idx="12"/>
          </p:nvPr>
        </p:nvSpPr>
        <p:spPr/>
        <p:txBody>
          <a:bodyPr/>
          <a:lstStyle>
            <a:lvl1pPr>
              <a:defRPr/>
            </a:lvl1pPr>
          </a:lstStyle>
          <a:p>
            <a:fld id="{7C741B4B-C707-471C-8463-0A9F2FA96C55}" type="slidenum">
              <a:rPr lang="en-US" altLang="zh-TW"/>
              <a:pPr/>
              <a:t>‹#›</a:t>
            </a:fld>
            <a:endParaRPr lang="en-US" altLang="zh-TW"/>
          </a:p>
        </p:txBody>
      </p:sp>
    </p:spTree>
    <p:extLst>
      <p:ext uri="{BB962C8B-B14F-4D97-AF65-F5344CB8AC3E}">
        <p14:creationId xmlns:p14="http://schemas.microsoft.com/office/powerpoint/2010/main" val="657397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zh-TW"/>
          </a:p>
        </p:txBody>
      </p:sp>
      <p:sp>
        <p:nvSpPr>
          <p:cNvPr id="8" name="Footer Placeholder 7"/>
          <p:cNvSpPr>
            <a:spLocks noGrp="1"/>
          </p:cNvSpPr>
          <p:nvPr>
            <p:ph type="ftr" sz="quarter" idx="11"/>
          </p:nvPr>
        </p:nvSpPr>
        <p:spPr/>
        <p:txBody>
          <a:bodyPr/>
          <a:lstStyle>
            <a:lvl1pPr>
              <a:defRPr/>
            </a:lvl1pPr>
          </a:lstStyle>
          <a:p>
            <a:endParaRPr lang="en-US" altLang="zh-TW"/>
          </a:p>
        </p:txBody>
      </p:sp>
      <p:sp>
        <p:nvSpPr>
          <p:cNvPr id="9" name="Slide Number Placeholder 8"/>
          <p:cNvSpPr>
            <a:spLocks noGrp="1"/>
          </p:cNvSpPr>
          <p:nvPr>
            <p:ph type="sldNum" sz="quarter" idx="12"/>
          </p:nvPr>
        </p:nvSpPr>
        <p:spPr/>
        <p:txBody>
          <a:bodyPr/>
          <a:lstStyle>
            <a:lvl1pPr>
              <a:defRPr/>
            </a:lvl1pPr>
          </a:lstStyle>
          <a:p>
            <a:fld id="{2F726653-49DF-4524-BAE4-DCB25DD7A3E9}" type="slidenum">
              <a:rPr lang="en-US" altLang="zh-TW"/>
              <a:pPr/>
              <a:t>‹#›</a:t>
            </a:fld>
            <a:endParaRPr lang="en-US" altLang="zh-TW"/>
          </a:p>
        </p:txBody>
      </p:sp>
    </p:spTree>
    <p:extLst>
      <p:ext uri="{BB962C8B-B14F-4D97-AF65-F5344CB8AC3E}">
        <p14:creationId xmlns:p14="http://schemas.microsoft.com/office/powerpoint/2010/main" val="561203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zh-TW"/>
          </a:p>
        </p:txBody>
      </p:sp>
      <p:sp>
        <p:nvSpPr>
          <p:cNvPr id="4" name="Footer Placeholder 3"/>
          <p:cNvSpPr>
            <a:spLocks noGrp="1"/>
          </p:cNvSpPr>
          <p:nvPr>
            <p:ph type="ftr" sz="quarter" idx="11"/>
          </p:nvPr>
        </p:nvSpPr>
        <p:spPr/>
        <p:txBody>
          <a:bodyPr/>
          <a:lstStyle>
            <a:lvl1pPr>
              <a:defRPr/>
            </a:lvl1pPr>
          </a:lstStyle>
          <a:p>
            <a:endParaRPr lang="en-US" altLang="zh-TW"/>
          </a:p>
        </p:txBody>
      </p:sp>
      <p:sp>
        <p:nvSpPr>
          <p:cNvPr id="5" name="Slide Number Placeholder 4"/>
          <p:cNvSpPr>
            <a:spLocks noGrp="1"/>
          </p:cNvSpPr>
          <p:nvPr>
            <p:ph type="sldNum" sz="quarter" idx="12"/>
          </p:nvPr>
        </p:nvSpPr>
        <p:spPr/>
        <p:txBody>
          <a:bodyPr/>
          <a:lstStyle>
            <a:lvl1pPr>
              <a:defRPr/>
            </a:lvl1pPr>
          </a:lstStyle>
          <a:p>
            <a:fld id="{9D95B4C0-D924-44F8-B450-07F080743BC4}" type="slidenum">
              <a:rPr lang="en-US" altLang="zh-TW"/>
              <a:pPr/>
              <a:t>‹#›</a:t>
            </a:fld>
            <a:endParaRPr lang="en-US" altLang="zh-TW"/>
          </a:p>
        </p:txBody>
      </p:sp>
    </p:spTree>
    <p:extLst>
      <p:ext uri="{BB962C8B-B14F-4D97-AF65-F5344CB8AC3E}">
        <p14:creationId xmlns:p14="http://schemas.microsoft.com/office/powerpoint/2010/main" val="675429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zh-TW"/>
          </a:p>
        </p:txBody>
      </p:sp>
      <p:sp>
        <p:nvSpPr>
          <p:cNvPr id="3" name="Footer Placeholder 2"/>
          <p:cNvSpPr>
            <a:spLocks noGrp="1"/>
          </p:cNvSpPr>
          <p:nvPr>
            <p:ph type="ftr" sz="quarter" idx="11"/>
          </p:nvPr>
        </p:nvSpPr>
        <p:spPr/>
        <p:txBody>
          <a:bodyPr/>
          <a:lstStyle>
            <a:lvl1pPr>
              <a:defRPr/>
            </a:lvl1pPr>
          </a:lstStyle>
          <a:p>
            <a:endParaRPr lang="en-US" altLang="zh-TW"/>
          </a:p>
        </p:txBody>
      </p:sp>
      <p:sp>
        <p:nvSpPr>
          <p:cNvPr id="4" name="Slide Number Placeholder 3"/>
          <p:cNvSpPr>
            <a:spLocks noGrp="1"/>
          </p:cNvSpPr>
          <p:nvPr>
            <p:ph type="sldNum" sz="quarter" idx="12"/>
          </p:nvPr>
        </p:nvSpPr>
        <p:spPr/>
        <p:txBody>
          <a:bodyPr/>
          <a:lstStyle>
            <a:lvl1pPr>
              <a:defRPr/>
            </a:lvl1pPr>
          </a:lstStyle>
          <a:p>
            <a:fld id="{C230A9A6-7DBB-43A2-9C60-3069E12AB0E2}" type="slidenum">
              <a:rPr lang="en-US" altLang="zh-TW"/>
              <a:pPr/>
              <a:t>‹#›</a:t>
            </a:fld>
            <a:endParaRPr lang="en-US" altLang="zh-TW"/>
          </a:p>
        </p:txBody>
      </p:sp>
    </p:spTree>
    <p:extLst>
      <p:ext uri="{BB962C8B-B14F-4D97-AF65-F5344CB8AC3E}">
        <p14:creationId xmlns:p14="http://schemas.microsoft.com/office/powerpoint/2010/main" val="24643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zh-TW"/>
          </a:p>
        </p:txBody>
      </p:sp>
      <p:sp>
        <p:nvSpPr>
          <p:cNvPr id="6" name="Footer Placeholder 5"/>
          <p:cNvSpPr>
            <a:spLocks noGrp="1"/>
          </p:cNvSpPr>
          <p:nvPr>
            <p:ph type="ftr" sz="quarter" idx="11"/>
          </p:nvPr>
        </p:nvSpPr>
        <p:spPr/>
        <p:txBody>
          <a:bodyPr/>
          <a:lstStyle>
            <a:lvl1pPr>
              <a:defRPr/>
            </a:lvl1pPr>
          </a:lstStyle>
          <a:p>
            <a:endParaRPr lang="en-US" altLang="zh-TW"/>
          </a:p>
        </p:txBody>
      </p:sp>
      <p:sp>
        <p:nvSpPr>
          <p:cNvPr id="7" name="Slide Number Placeholder 6"/>
          <p:cNvSpPr>
            <a:spLocks noGrp="1"/>
          </p:cNvSpPr>
          <p:nvPr>
            <p:ph type="sldNum" sz="quarter" idx="12"/>
          </p:nvPr>
        </p:nvSpPr>
        <p:spPr/>
        <p:txBody>
          <a:bodyPr/>
          <a:lstStyle>
            <a:lvl1pPr>
              <a:defRPr/>
            </a:lvl1pPr>
          </a:lstStyle>
          <a:p>
            <a:fld id="{9C1AB409-CA83-4DEA-A21B-984A3E99ADDA}" type="slidenum">
              <a:rPr lang="en-US" altLang="zh-TW"/>
              <a:pPr/>
              <a:t>‹#›</a:t>
            </a:fld>
            <a:endParaRPr lang="en-US" altLang="zh-TW"/>
          </a:p>
        </p:txBody>
      </p:sp>
    </p:spTree>
    <p:extLst>
      <p:ext uri="{BB962C8B-B14F-4D97-AF65-F5344CB8AC3E}">
        <p14:creationId xmlns:p14="http://schemas.microsoft.com/office/powerpoint/2010/main" val="2212086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zh-TW"/>
          </a:p>
        </p:txBody>
      </p:sp>
      <p:sp>
        <p:nvSpPr>
          <p:cNvPr id="6" name="Footer Placeholder 5"/>
          <p:cNvSpPr>
            <a:spLocks noGrp="1"/>
          </p:cNvSpPr>
          <p:nvPr>
            <p:ph type="ftr" sz="quarter" idx="11"/>
          </p:nvPr>
        </p:nvSpPr>
        <p:spPr/>
        <p:txBody>
          <a:bodyPr/>
          <a:lstStyle>
            <a:lvl1pPr>
              <a:defRPr/>
            </a:lvl1pPr>
          </a:lstStyle>
          <a:p>
            <a:endParaRPr lang="en-US" altLang="zh-TW"/>
          </a:p>
        </p:txBody>
      </p:sp>
      <p:sp>
        <p:nvSpPr>
          <p:cNvPr id="7" name="Slide Number Placeholder 6"/>
          <p:cNvSpPr>
            <a:spLocks noGrp="1"/>
          </p:cNvSpPr>
          <p:nvPr>
            <p:ph type="sldNum" sz="quarter" idx="12"/>
          </p:nvPr>
        </p:nvSpPr>
        <p:spPr/>
        <p:txBody>
          <a:bodyPr/>
          <a:lstStyle>
            <a:lvl1pPr>
              <a:defRPr/>
            </a:lvl1pPr>
          </a:lstStyle>
          <a:p>
            <a:fld id="{742DB1C0-5E47-43EA-9BFA-1C39DE7D8514}" type="slidenum">
              <a:rPr lang="en-US" altLang="zh-TW"/>
              <a:pPr/>
              <a:t>‹#›</a:t>
            </a:fld>
            <a:endParaRPr lang="en-US" altLang="zh-TW"/>
          </a:p>
        </p:txBody>
      </p:sp>
    </p:spTree>
    <p:extLst>
      <p:ext uri="{BB962C8B-B14F-4D97-AF65-F5344CB8AC3E}">
        <p14:creationId xmlns:p14="http://schemas.microsoft.com/office/powerpoint/2010/main" val="4275141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19"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34820"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34821"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kumimoji="0" sz="1000"/>
            </a:lvl1pPr>
          </a:lstStyle>
          <a:p>
            <a:endParaRPr lang="en-US" altLang="zh-TW"/>
          </a:p>
        </p:txBody>
      </p:sp>
      <p:sp>
        <p:nvSpPr>
          <p:cNvPr id="34822"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000"/>
            </a:lvl1pPr>
          </a:lstStyle>
          <a:p>
            <a:endParaRPr lang="en-US" altLang="zh-TW"/>
          </a:p>
        </p:txBody>
      </p:sp>
      <p:sp>
        <p:nvSpPr>
          <p:cNvPr id="34823"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000"/>
            </a:lvl1pPr>
          </a:lstStyle>
          <a:p>
            <a:fld id="{F76799B7-A7B6-4E05-BF4D-478448ABDF71}" type="slidenum">
              <a:rPr lang="en-US" altLang="zh-TW"/>
              <a:pPr/>
              <a:t>‹#›</a:t>
            </a:fld>
            <a:endParaRPr lang="en-US" altLang="zh-TW"/>
          </a:p>
        </p:txBody>
      </p:sp>
      <p:grpSp>
        <p:nvGrpSpPr>
          <p:cNvPr id="34824" name="Group 8"/>
          <p:cNvGrpSpPr>
            <a:grpSpLocks/>
          </p:cNvGrpSpPr>
          <p:nvPr/>
        </p:nvGrpSpPr>
        <p:grpSpPr bwMode="auto">
          <a:xfrm>
            <a:off x="8153400" y="152400"/>
            <a:ext cx="792163" cy="1295400"/>
            <a:chOff x="5136" y="960"/>
            <a:chExt cx="528" cy="864"/>
          </a:xfrm>
        </p:grpSpPr>
        <p:sp>
          <p:nvSpPr>
            <p:cNvPr id="34825"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6"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7"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8"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9"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0"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1"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2"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3"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4"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5"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6"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7"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8"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9"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0"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1"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2"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3"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4"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5"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6"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7"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8"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9"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0"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1"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2"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3"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4"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5"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l" rtl="0" fontAlgn="base">
        <a:spcBef>
          <a:spcPct val="0"/>
        </a:spcBef>
        <a:spcAft>
          <a:spcPct val="0"/>
        </a:spcAft>
        <a:defRPr kumimoji="1" sz="3900" b="1" kern="1200">
          <a:solidFill>
            <a:schemeClr val="tx2"/>
          </a:solidFill>
          <a:latin typeface="+mj-lt"/>
          <a:ea typeface="+mj-ea"/>
          <a:cs typeface="+mj-cs"/>
        </a:defRPr>
      </a:lvl1pPr>
      <a:lvl2pPr algn="l" rtl="0" fontAlgn="base">
        <a:spcBef>
          <a:spcPct val="0"/>
        </a:spcBef>
        <a:spcAft>
          <a:spcPct val="0"/>
        </a:spcAft>
        <a:defRPr kumimoji="1" sz="3900" b="1">
          <a:solidFill>
            <a:schemeClr val="tx2"/>
          </a:solidFill>
          <a:latin typeface="Arial" panose="020B0604020202020204" pitchFamily="34" charset="0"/>
          <a:ea typeface="新細明體" panose="02020500000000000000" pitchFamily="18" charset="-120"/>
        </a:defRPr>
      </a:lvl2pPr>
      <a:lvl3pPr algn="l" rtl="0" fontAlgn="base">
        <a:spcBef>
          <a:spcPct val="0"/>
        </a:spcBef>
        <a:spcAft>
          <a:spcPct val="0"/>
        </a:spcAft>
        <a:defRPr kumimoji="1" sz="3900" b="1">
          <a:solidFill>
            <a:schemeClr val="tx2"/>
          </a:solidFill>
          <a:latin typeface="Arial" panose="020B0604020202020204" pitchFamily="34" charset="0"/>
          <a:ea typeface="新細明體" panose="02020500000000000000" pitchFamily="18" charset="-120"/>
        </a:defRPr>
      </a:lvl3pPr>
      <a:lvl4pPr algn="l" rtl="0" fontAlgn="base">
        <a:spcBef>
          <a:spcPct val="0"/>
        </a:spcBef>
        <a:spcAft>
          <a:spcPct val="0"/>
        </a:spcAft>
        <a:defRPr kumimoji="1" sz="3900" b="1">
          <a:solidFill>
            <a:schemeClr val="tx2"/>
          </a:solidFill>
          <a:latin typeface="Arial" panose="020B0604020202020204" pitchFamily="34" charset="0"/>
          <a:ea typeface="新細明體" panose="02020500000000000000" pitchFamily="18" charset="-120"/>
        </a:defRPr>
      </a:lvl4pPr>
      <a:lvl5pPr algn="l" rtl="0" fontAlgn="base">
        <a:spcBef>
          <a:spcPct val="0"/>
        </a:spcBef>
        <a:spcAft>
          <a:spcPct val="0"/>
        </a:spcAft>
        <a:defRPr kumimoji="1" sz="3900" b="1">
          <a:solidFill>
            <a:schemeClr val="tx2"/>
          </a:solidFill>
          <a:latin typeface="Arial" panose="020B0604020202020204" pitchFamily="34" charset="0"/>
          <a:ea typeface="新細明體" panose="02020500000000000000" pitchFamily="18" charset="-120"/>
        </a:defRPr>
      </a:lvl5pPr>
      <a:lvl6pPr marL="457200" algn="l" rtl="0" fontAlgn="base">
        <a:spcBef>
          <a:spcPct val="0"/>
        </a:spcBef>
        <a:spcAft>
          <a:spcPct val="0"/>
        </a:spcAft>
        <a:defRPr kumimoji="1" sz="3900" b="1">
          <a:solidFill>
            <a:schemeClr val="tx2"/>
          </a:solidFill>
          <a:latin typeface="Arial" panose="020B0604020202020204" pitchFamily="34" charset="0"/>
          <a:ea typeface="新細明體" panose="02020500000000000000" pitchFamily="18" charset="-120"/>
        </a:defRPr>
      </a:lvl6pPr>
      <a:lvl7pPr marL="914400" algn="l" rtl="0" fontAlgn="base">
        <a:spcBef>
          <a:spcPct val="0"/>
        </a:spcBef>
        <a:spcAft>
          <a:spcPct val="0"/>
        </a:spcAft>
        <a:defRPr kumimoji="1" sz="3900" b="1">
          <a:solidFill>
            <a:schemeClr val="tx2"/>
          </a:solidFill>
          <a:latin typeface="Arial" panose="020B0604020202020204" pitchFamily="34" charset="0"/>
          <a:ea typeface="新細明體" panose="02020500000000000000" pitchFamily="18" charset="-120"/>
        </a:defRPr>
      </a:lvl7pPr>
      <a:lvl8pPr marL="1371600" algn="l" rtl="0" fontAlgn="base">
        <a:spcBef>
          <a:spcPct val="0"/>
        </a:spcBef>
        <a:spcAft>
          <a:spcPct val="0"/>
        </a:spcAft>
        <a:defRPr kumimoji="1" sz="3900" b="1">
          <a:solidFill>
            <a:schemeClr val="tx2"/>
          </a:solidFill>
          <a:latin typeface="Arial" panose="020B0604020202020204" pitchFamily="34" charset="0"/>
          <a:ea typeface="新細明體" panose="02020500000000000000" pitchFamily="18" charset="-120"/>
        </a:defRPr>
      </a:lvl8pPr>
      <a:lvl9pPr marL="1828800" algn="l" rtl="0" fontAlgn="base">
        <a:spcBef>
          <a:spcPct val="0"/>
        </a:spcBef>
        <a:spcAft>
          <a:spcPct val="0"/>
        </a:spcAft>
        <a:defRPr kumimoji="1" sz="3900" b="1">
          <a:solidFill>
            <a:schemeClr val="tx2"/>
          </a:solidFill>
          <a:latin typeface="Arial" panose="020B0604020202020204" pitchFamily="34" charset="0"/>
          <a:ea typeface="新細明體" panose="02020500000000000000" pitchFamily="18" charset="-120"/>
        </a:defRPr>
      </a:lvl9pPr>
    </p:titleStyle>
    <p:bodyStyle>
      <a:lvl1pPr marL="342900" indent="-342900" algn="l" rtl="0" fontAlgn="base">
        <a:spcBef>
          <a:spcPct val="20000"/>
        </a:spcBef>
        <a:spcAft>
          <a:spcPct val="0"/>
        </a:spcAft>
        <a:buClr>
          <a:schemeClr val="tx2"/>
        </a:buClr>
        <a:buSzPct val="70000"/>
        <a:buFont typeface="Wingdings" panose="05000000000000000000" pitchFamily="2" charset="2"/>
        <a:buChar char="l"/>
        <a:defRPr kumimoji="1" sz="3000" kern="12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anose="05000000000000000000" pitchFamily="2" charset="2"/>
        <a:buChar char="l"/>
        <a:defRPr kumimoji="1" sz="2600" kern="1200">
          <a:solidFill>
            <a:schemeClr val="tx1"/>
          </a:solidFill>
          <a:latin typeface="+mn-lt"/>
          <a:ea typeface="+mn-ea"/>
          <a:cs typeface="+mn-cs"/>
        </a:defRPr>
      </a:lvl2pPr>
      <a:lvl3pPr marL="987425" indent="-293688" algn="l" rtl="0" fontAlgn="base">
        <a:spcBef>
          <a:spcPct val="20000"/>
        </a:spcBef>
        <a:spcAft>
          <a:spcPct val="0"/>
        </a:spcAft>
        <a:buClr>
          <a:schemeClr val="accent1"/>
        </a:buClr>
        <a:buSzPct val="70000"/>
        <a:buFont typeface="Wingdings" panose="05000000000000000000" pitchFamily="2" charset="2"/>
        <a:buChar char="l"/>
        <a:defRPr kumimoji="1" sz="2300" kern="1200">
          <a:solidFill>
            <a:schemeClr val="tx1"/>
          </a:solidFill>
          <a:latin typeface="+mn-lt"/>
          <a:ea typeface="+mn-ea"/>
          <a:cs typeface="+mn-cs"/>
        </a:defRPr>
      </a:lvl3pPr>
      <a:lvl4pPr marL="1281113" indent="-292100" algn="l" rtl="0" fontAlgn="base">
        <a:spcBef>
          <a:spcPct val="20000"/>
        </a:spcBef>
        <a:spcAft>
          <a:spcPct val="0"/>
        </a:spcAft>
        <a:buClr>
          <a:schemeClr val="tx2"/>
        </a:buClr>
        <a:buSzPct val="75000"/>
        <a:buFont typeface="Wingdings" panose="05000000000000000000" pitchFamily="2" charset="2"/>
        <a:buChar char="§"/>
        <a:defRPr kumimoji="1" sz="2000" kern="1200">
          <a:solidFill>
            <a:schemeClr val="tx1"/>
          </a:solidFill>
          <a:latin typeface="+mn-lt"/>
          <a:ea typeface="+mn-ea"/>
          <a:cs typeface="+mn-cs"/>
        </a:defRPr>
      </a:lvl4pPr>
      <a:lvl5pPr marL="1598613" indent="-315913" algn="l" rtl="0" fontAlgn="base">
        <a:spcBef>
          <a:spcPct val="20000"/>
        </a:spcBef>
        <a:spcAft>
          <a:spcPct val="0"/>
        </a:spcAft>
        <a:buClr>
          <a:schemeClr val="folHlink"/>
        </a:buClr>
        <a:buSzPct val="80000"/>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freepik.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freepik.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7196" y="620688"/>
            <a:ext cx="7772400" cy="1188045"/>
          </a:xfrm>
        </p:spPr>
        <p:txBody>
          <a:bodyPr/>
          <a:lstStyle/>
          <a:p>
            <a:pPr algn="ctr"/>
            <a:r>
              <a:rPr lang="zh-TW" altLang="en-US" sz="6600" dirty="0"/>
              <a:t>服用藥物知多少？</a:t>
            </a:r>
          </a:p>
        </p:txBody>
      </p:sp>
      <p:pic>
        <p:nvPicPr>
          <p:cNvPr id="2052" name="Picture 4" descr="MCj0280990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72659">
            <a:off x="3419475" y="2636838"/>
            <a:ext cx="3282950" cy="352742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MCj0281056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162608">
            <a:off x="755650" y="3573463"/>
            <a:ext cx="2620963" cy="216058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04249" y="5733256"/>
            <a:ext cx="2304256" cy="954107"/>
          </a:xfrm>
          <a:prstGeom prst="rect">
            <a:avLst/>
          </a:prstGeom>
          <a:noFill/>
        </p:spPr>
        <p:txBody>
          <a:bodyPr wrap="square" rtlCol="0">
            <a:spAutoFit/>
          </a:bodyPr>
          <a:lstStyle/>
          <a:p>
            <a:pPr algn="l"/>
            <a:r>
              <a:rPr lang="zh-TW" altLang="en-US" sz="1400" dirty="0" smtClean="0">
                <a:solidFill>
                  <a:schemeClr val="accent2"/>
                </a:solidFill>
              </a:rPr>
              <a:t>價值觀教育</a:t>
            </a:r>
            <a:endParaRPr lang="en-US" altLang="zh-TW" sz="1400" dirty="0" smtClean="0">
              <a:solidFill>
                <a:schemeClr val="accent2"/>
              </a:solidFill>
            </a:endParaRPr>
          </a:p>
          <a:p>
            <a:pPr algn="l"/>
            <a:r>
              <a:rPr lang="zh-TW" altLang="en-US" sz="1400" dirty="0" smtClean="0">
                <a:solidFill>
                  <a:schemeClr val="accent2"/>
                </a:solidFill>
              </a:rPr>
              <a:t>教育局 課程發展處</a:t>
            </a:r>
            <a:endParaRPr lang="en-US" altLang="zh-TW" sz="1400" dirty="0" smtClean="0">
              <a:solidFill>
                <a:schemeClr val="accent2"/>
              </a:solidFill>
            </a:endParaRPr>
          </a:p>
          <a:p>
            <a:pPr algn="l"/>
            <a:r>
              <a:rPr lang="zh-TW" altLang="en-US" sz="1400" dirty="0" smtClean="0">
                <a:solidFill>
                  <a:schemeClr val="accent2"/>
                </a:solidFill>
              </a:rPr>
              <a:t>德育、公民及國民教育組</a:t>
            </a:r>
            <a:r>
              <a:rPr lang="en-US" altLang="zh-TW" sz="1400" dirty="0" smtClean="0">
                <a:solidFill>
                  <a:schemeClr val="accent2"/>
                </a:solidFill>
              </a:rPr>
              <a:t>1</a:t>
            </a:r>
          </a:p>
          <a:p>
            <a:pPr algn="l"/>
            <a:r>
              <a:rPr lang="zh-TW" altLang="en-US" sz="1400" dirty="0" smtClean="0">
                <a:solidFill>
                  <a:schemeClr val="accent2"/>
                </a:solidFill>
              </a:rPr>
              <a:t>最後更新日期：</a:t>
            </a:r>
            <a:r>
              <a:rPr lang="en-US" altLang="zh-TW" sz="1400" dirty="0" smtClean="0">
                <a:solidFill>
                  <a:schemeClr val="accent2"/>
                </a:solidFill>
              </a:rPr>
              <a:t>2024</a:t>
            </a:r>
            <a:r>
              <a:rPr lang="zh-TW" altLang="en-US" sz="1400" dirty="0" smtClean="0">
                <a:solidFill>
                  <a:schemeClr val="accent2"/>
                </a:solidFill>
              </a:rPr>
              <a:t>年</a:t>
            </a:r>
            <a:r>
              <a:rPr lang="en-US" altLang="zh-TW" sz="1400" dirty="0" smtClean="0">
                <a:solidFill>
                  <a:schemeClr val="accent2"/>
                </a:solidFill>
              </a:rPr>
              <a:t>3</a:t>
            </a:r>
            <a:r>
              <a:rPr lang="zh-TW" altLang="en-US" sz="1400" dirty="0" smtClean="0">
                <a:solidFill>
                  <a:schemeClr val="accent2"/>
                </a:solidFill>
              </a:rPr>
              <a:t>月</a:t>
            </a:r>
            <a:endParaRPr lang="en-US" sz="1400" dirty="0">
              <a:solidFill>
                <a:schemeClr val="accent2"/>
              </a:solidFill>
            </a:endParaRPr>
          </a:p>
        </p:txBody>
      </p:sp>
      <p:sp>
        <p:nvSpPr>
          <p:cNvPr id="2" name="TextBox 1"/>
          <p:cNvSpPr txBox="1"/>
          <p:nvPr/>
        </p:nvSpPr>
        <p:spPr>
          <a:xfrm>
            <a:off x="5508104" y="2358993"/>
            <a:ext cx="1872208" cy="369332"/>
          </a:xfrm>
          <a:prstGeom prst="rect">
            <a:avLst/>
          </a:prstGeom>
          <a:noFill/>
        </p:spPr>
        <p:txBody>
          <a:bodyPr wrap="square" rtlCol="0">
            <a:spAutoFit/>
          </a:bodyPr>
          <a:lstStyle/>
          <a:p>
            <a:r>
              <a:rPr lang="zh-TW" altLang="en-US" b="1" dirty="0" smtClean="0">
                <a:solidFill>
                  <a:schemeClr val="tx2"/>
                </a:solidFill>
              </a:rPr>
              <a:t>對象：初小學生</a:t>
            </a:r>
            <a:endParaRPr lang="en-US" b="1" dirty="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ssolve">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endParaRPr lang="en-US" altLang="en-US"/>
          </a:p>
        </p:txBody>
      </p:sp>
      <p:sp>
        <p:nvSpPr>
          <p:cNvPr id="73731" name="Rectangle 3"/>
          <p:cNvSpPr>
            <a:spLocks noGrp="1" noChangeArrowheads="1"/>
          </p:cNvSpPr>
          <p:nvPr>
            <p:ph type="body" idx="1"/>
          </p:nvPr>
        </p:nvSpPr>
        <p:spPr/>
        <p:txBody>
          <a:bodyPr/>
          <a:lstStyle/>
          <a:p>
            <a:pPr>
              <a:buFont typeface="Wingdings" panose="05000000000000000000" pitchFamily="2" charset="2"/>
              <a:buNone/>
            </a:pPr>
            <a:r>
              <a:rPr lang="en-US" altLang="zh-TW" sz="5400">
                <a:solidFill>
                  <a:srgbClr val="036345"/>
                </a:solidFill>
                <a:latin typeface="標楷體" panose="03000509000000000000" pitchFamily="65" charset="-120"/>
                <a:ea typeface="標楷體" panose="03000509000000000000" pitchFamily="65" charset="-120"/>
              </a:rPr>
              <a:t>2.</a:t>
            </a:r>
            <a:r>
              <a:rPr lang="zh-TW" altLang="en-US" sz="5400" b="1">
                <a:solidFill>
                  <a:srgbClr val="036345"/>
                </a:solidFill>
                <a:latin typeface="標楷體" panose="03000509000000000000" pitchFamily="65" charset="-120"/>
                <a:ea typeface="標楷體" panose="03000509000000000000" pitchFamily="65" charset="-120"/>
              </a:rPr>
              <a:t>當藥物過了它的</a:t>
            </a:r>
            <a:r>
              <a:rPr lang="zh-TW" altLang="en-US" sz="5400" b="1">
                <a:solidFill>
                  <a:srgbClr val="036345"/>
                </a:solidFill>
                <a:ea typeface="標楷體" panose="03000509000000000000" pitchFamily="65" charset="-120"/>
              </a:rPr>
              <a:t>「</a:t>
            </a:r>
            <a:r>
              <a:rPr lang="zh-TW" altLang="en-US" sz="5400" b="1" u="sng">
                <a:solidFill>
                  <a:srgbClr val="036345"/>
                </a:solidFill>
                <a:ea typeface="標楷體" panose="03000509000000000000" pitchFamily="65" charset="-120"/>
              </a:rPr>
              <a:t>有效日期</a:t>
            </a:r>
            <a:r>
              <a:rPr lang="zh-TW" altLang="en-US" sz="5400" b="1">
                <a:solidFill>
                  <a:srgbClr val="036345"/>
                </a:solidFill>
                <a:ea typeface="標楷體" panose="03000509000000000000" pitchFamily="65" charset="-120"/>
              </a:rPr>
              <a:t>」</a:t>
            </a:r>
            <a:r>
              <a:rPr lang="zh-TW" altLang="en-US" sz="5400" b="1">
                <a:solidFill>
                  <a:srgbClr val="036345"/>
                </a:solidFill>
                <a:latin typeface="標楷體" panose="03000509000000000000" pitchFamily="65" charset="-120"/>
                <a:ea typeface="標楷體" panose="03000509000000000000" pitchFamily="65" charset="-120"/>
              </a:rPr>
              <a:t>，它仍有效用嗎？</a:t>
            </a:r>
          </a:p>
          <a:p>
            <a:pPr>
              <a:buFont typeface="Wingdings" panose="05000000000000000000" pitchFamily="2" charset="2"/>
              <a:buNone/>
            </a:pPr>
            <a:r>
              <a:rPr lang="zh-TW" altLang="en-US" sz="5400">
                <a:solidFill>
                  <a:srgbClr val="6600FF"/>
                </a:solidFill>
                <a:latin typeface="標楷體" panose="03000509000000000000" pitchFamily="65" charset="-120"/>
                <a:ea typeface="標楷體" panose="03000509000000000000" pitchFamily="65" charset="-120"/>
              </a:rPr>
              <a:t> </a:t>
            </a:r>
            <a:r>
              <a:rPr lang="zh-TW" altLang="en-US" sz="5400" b="1">
                <a:solidFill>
                  <a:srgbClr val="6600FF"/>
                </a:solidFill>
                <a:latin typeface="標楷體" panose="03000509000000000000" pitchFamily="65" charset="-120"/>
                <a:ea typeface="標楷體" panose="03000509000000000000" pitchFamily="65" charset="-120"/>
              </a:rPr>
              <a:t>沒有。</a:t>
            </a:r>
          </a:p>
          <a:p>
            <a:endParaRPr lang="zh-TW" altLang="en-US" sz="5400"/>
          </a:p>
        </p:txBody>
      </p:sp>
      <p:grpSp>
        <p:nvGrpSpPr>
          <p:cNvPr id="73732" name="Group 4"/>
          <p:cNvGrpSpPr>
            <a:grpSpLocks noChangeAspect="1"/>
          </p:cNvGrpSpPr>
          <p:nvPr/>
        </p:nvGrpSpPr>
        <p:grpSpPr bwMode="auto">
          <a:xfrm>
            <a:off x="4716463" y="3860800"/>
            <a:ext cx="4103687" cy="2492375"/>
            <a:chOff x="2971" y="1897"/>
            <a:chExt cx="2358" cy="1937"/>
          </a:xfrm>
        </p:grpSpPr>
        <p:sp>
          <p:nvSpPr>
            <p:cNvPr id="73733" name="AutoShape 5"/>
            <p:cNvSpPr>
              <a:spLocks noChangeAspect="1" noChangeArrowheads="1" noTextEdit="1"/>
            </p:cNvSpPr>
            <p:nvPr/>
          </p:nvSpPr>
          <p:spPr bwMode="auto">
            <a:xfrm>
              <a:off x="2971" y="1897"/>
              <a:ext cx="2358" cy="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3734" name="Freeform 6"/>
            <p:cNvSpPr>
              <a:spLocks/>
            </p:cNvSpPr>
            <p:nvPr/>
          </p:nvSpPr>
          <p:spPr bwMode="auto">
            <a:xfrm>
              <a:off x="3190" y="3190"/>
              <a:ext cx="231" cy="96"/>
            </a:xfrm>
            <a:custGeom>
              <a:avLst/>
              <a:gdLst>
                <a:gd name="T0" fmla="*/ 6 w 231"/>
                <a:gd name="T1" fmla="*/ 8 h 96"/>
                <a:gd name="T2" fmla="*/ 0 w 231"/>
                <a:gd name="T3" fmla="*/ 20 h 96"/>
                <a:gd name="T4" fmla="*/ 0 w 231"/>
                <a:gd name="T5" fmla="*/ 56 h 96"/>
                <a:gd name="T6" fmla="*/ 7 w 231"/>
                <a:gd name="T7" fmla="*/ 71 h 96"/>
                <a:gd name="T8" fmla="*/ 15 w 231"/>
                <a:gd name="T9" fmla="*/ 76 h 96"/>
                <a:gd name="T10" fmla="*/ 26 w 231"/>
                <a:gd name="T11" fmla="*/ 81 h 96"/>
                <a:gd name="T12" fmla="*/ 38 w 231"/>
                <a:gd name="T13" fmla="*/ 85 h 96"/>
                <a:gd name="T14" fmla="*/ 51 w 231"/>
                <a:gd name="T15" fmla="*/ 89 h 96"/>
                <a:gd name="T16" fmla="*/ 65 w 231"/>
                <a:gd name="T17" fmla="*/ 92 h 96"/>
                <a:gd name="T18" fmla="*/ 79 w 231"/>
                <a:gd name="T19" fmla="*/ 94 h 96"/>
                <a:gd name="T20" fmla="*/ 94 w 231"/>
                <a:gd name="T21" fmla="*/ 95 h 96"/>
                <a:gd name="T22" fmla="*/ 109 w 231"/>
                <a:gd name="T23" fmla="*/ 96 h 96"/>
                <a:gd name="T24" fmla="*/ 126 w 231"/>
                <a:gd name="T25" fmla="*/ 96 h 96"/>
                <a:gd name="T26" fmla="*/ 141 w 231"/>
                <a:gd name="T27" fmla="*/ 95 h 96"/>
                <a:gd name="T28" fmla="*/ 157 w 231"/>
                <a:gd name="T29" fmla="*/ 93 h 96"/>
                <a:gd name="T30" fmla="*/ 172 w 231"/>
                <a:gd name="T31" fmla="*/ 89 h 96"/>
                <a:gd name="T32" fmla="*/ 186 w 231"/>
                <a:gd name="T33" fmla="*/ 86 h 96"/>
                <a:gd name="T34" fmla="*/ 199 w 231"/>
                <a:gd name="T35" fmla="*/ 81 h 96"/>
                <a:gd name="T36" fmla="*/ 212 w 231"/>
                <a:gd name="T37" fmla="*/ 74 h 96"/>
                <a:gd name="T38" fmla="*/ 222 w 231"/>
                <a:gd name="T39" fmla="*/ 67 h 96"/>
                <a:gd name="T40" fmla="*/ 231 w 231"/>
                <a:gd name="T41" fmla="*/ 51 h 96"/>
                <a:gd name="T42" fmla="*/ 231 w 231"/>
                <a:gd name="T43" fmla="*/ 14 h 96"/>
                <a:gd name="T44" fmla="*/ 220 w 231"/>
                <a:gd name="T45" fmla="*/ 0 h 96"/>
                <a:gd name="T46" fmla="*/ 6 w 231"/>
                <a:gd name="T47" fmla="*/ 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1" h="96">
                  <a:moveTo>
                    <a:pt x="6" y="8"/>
                  </a:moveTo>
                  <a:lnTo>
                    <a:pt x="0" y="20"/>
                  </a:lnTo>
                  <a:lnTo>
                    <a:pt x="0" y="56"/>
                  </a:lnTo>
                  <a:lnTo>
                    <a:pt x="7" y="71"/>
                  </a:lnTo>
                  <a:lnTo>
                    <a:pt x="15" y="76"/>
                  </a:lnTo>
                  <a:lnTo>
                    <a:pt x="26" y="81"/>
                  </a:lnTo>
                  <a:lnTo>
                    <a:pt x="38" y="85"/>
                  </a:lnTo>
                  <a:lnTo>
                    <a:pt x="51" y="89"/>
                  </a:lnTo>
                  <a:lnTo>
                    <a:pt x="65" y="92"/>
                  </a:lnTo>
                  <a:lnTo>
                    <a:pt x="79" y="94"/>
                  </a:lnTo>
                  <a:lnTo>
                    <a:pt x="94" y="95"/>
                  </a:lnTo>
                  <a:lnTo>
                    <a:pt x="109" y="96"/>
                  </a:lnTo>
                  <a:lnTo>
                    <a:pt x="126" y="96"/>
                  </a:lnTo>
                  <a:lnTo>
                    <a:pt x="141" y="95"/>
                  </a:lnTo>
                  <a:lnTo>
                    <a:pt x="157" y="93"/>
                  </a:lnTo>
                  <a:lnTo>
                    <a:pt x="172" y="89"/>
                  </a:lnTo>
                  <a:lnTo>
                    <a:pt x="186" y="86"/>
                  </a:lnTo>
                  <a:lnTo>
                    <a:pt x="199" y="81"/>
                  </a:lnTo>
                  <a:lnTo>
                    <a:pt x="212" y="74"/>
                  </a:lnTo>
                  <a:lnTo>
                    <a:pt x="222" y="67"/>
                  </a:lnTo>
                  <a:lnTo>
                    <a:pt x="231" y="51"/>
                  </a:lnTo>
                  <a:lnTo>
                    <a:pt x="231" y="14"/>
                  </a:lnTo>
                  <a:lnTo>
                    <a:pt x="220" y="0"/>
                  </a:lnTo>
                  <a:lnTo>
                    <a:pt x="6" y="8"/>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35" name="Freeform 7"/>
            <p:cNvSpPr>
              <a:spLocks/>
            </p:cNvSpPr>
            <p:nvPr/>
          </p:nvSpPr>
          <p:spPr bwMode="auto">
            <a:xfrm>
              <a:off x="3334" y="3344"/>
              <a:ext cx="230" cy="97"/>
            </a:xfrm>
            <a:custGeom>
              <a:avLst/>
              <a:gdLst>
                <a:gd name="T0" fmla="*/ 4 w 230"/>
                <a:gd name="T1" fmla="*/ 7 h 97"/>
                <a:gd name="T2" fmla="*/ 0 w 230"/>
                <a:gd name="T3" fmla="*/ 19 h 97"/>
                <a:gd name="T4" fmla="*/ 0 w 230"/>
                <a:gd name="T5" fmla="*/ 57 h 97"/>
                <a:gd name="T6" fmla="*/ 7 w 230"/>
                <a:gd name="T7" fmla="*/ 70 h 97"/>
                <a:gd name="T8" fmla="*/ 15 w 230"/>
                <a:gd name="T9" fmla="*/ 76 h 97"/>
                <a:gd name="T10" fmla="*/ 25 w 230"/>
                <a:gd name="T11" fmla="*/ 80 h 97"/>
                <a:gd name="T12" fmla="*/ 37 w 230"/>
                <a:gd name="T13" fmla="*/ 85 h 97"/>
                <a:gd name="T14" fmla="*/ 49 w 230"/>
                <a:gd name="T15" fmla="*/ 88 h 97"/>
                <a:gd name="T16" fmla="*/ 63 w 230"/>
                <a:gd name="T17" fmla="*/ 92 h 97"/>
                <a:gd name="T18" fmla="*/ 78 w 230"/>
                <a:gd name="T19" fmla="*/ 94 h 97"/>
                <a:gd name="T20" fmla="*/ 94 w 230"/>
                <a:gd name="T21" fmla="*/ 96 h 97"/>
                <a:gd name="T22" fmla="*/ 109 w 230"/>
                <a:gd name="T23" fmla="*/ 97 h 97"/>
                <a:gd name="T24" fmla="*/ 124 w 230"/>
                <a:gd name="T25" fmla="*/ 96 h 97"/>
                <a:gd name="T26" fmla="*/ 141 w 230"/>
                <a:gd name="T27" fmla="*/ 96 h 97"/>
                <a:gd name="T28" fmla="*/ 156 w 230"/>
                <a:gd name="T29" fmla="*/ 93 h 97"/>
                <a:gd name="T30" fmla="*/ 170 w 230"/>
                <a:gd name="T31" fmla="*/ 90 h 97"/>
                <a:gd name="T32" fmla="*/ 184 w 230"/>
                <a:gd name="T33" fmla="*/ 86 h 97"/>
                <a:gd name="T34" fmla="*/ 199 w 230"/>
                <a:gd name="T35" fmla="*/ 81 h 97"/>
                <a:gd name="T36" fmla="*/ 210 w 230"/>
                <a:gd name="T37" fmla="*/ 74 h 97"/>
                <a:gd name="T38" fmla="*/ 221 w 230"/>
                <a:gd name="T39" fmla="*/ 67 h 97"/>
                <a:gd name="T40" fmla="*/ 230 w 230"/>
                <a:gd name="T41" fmla="*/ 51 h 97"/>
                <a:gd name="T42" fmla="*/ 230 w 230"/>
                <a:gd name="T43" fmla="*/ 14 h 97"/>
                <a:gd name="T44" fmla="*/ 220 w 230"/>
                <a:gd name="T45" fmla="*/ 0 h 97"/>
                <a:gd name="T46" fmla="*/ 4 w 230"/>
                <a:gd name="T47" fmla="*/ 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97">
                  <a:moveTo>
                    <a:pt x="4" y="7"/>
                  </a:moveTo>
                  <a:lnTo>
                    <a:pt x="0" y="19"/>
                  </a:lnTo>
                  <a:lnTo>
                    <a:pt x="0" y="57"/>
                  </a:lnTo>
                  <a:lnTo>
                    <a:pt x="7" y="70"/>
                  </a:lnTo>
                  <a:lnTo>
                    <a:pt x="15" y="76"/>
                  </a:lnTo>
                  <a:lnTo>
                    <a:pt x="25" y="80"/>
                  </a:lnTo>
                  <a:lnTo>
                    <a:pt x="37" y="85"/>
                  </a:lnTo>
                  <a:lnTo>
                    <a:pt x="49" y="88"/>
                  </a:lnTo>
                  <a:lnTo>
                    <a:pt x="63" y="92"/>
                  </a:lnTo>
                  <a:lnTo>
                    <a:pt x="78" y="94"/>
                  </a:lnTo>
                  <a:lnTo>
                    <a:pt x="94" y="96"/>
                  </a:lnTo>
                  <a:lnTo>
                    <a:pt x="109" y="97"/>
                  </a:lnTo>
                  <a:lnTo>
                    <a:pt x="124" y="96"/>
                  </a:lnTo>
                  <a:lnTo>
                    <a:pt x="141" y="96"/>
                  </a:lnTo>
                  <a:lnTo>
                    <a:pt x="156" y="93"/>
                  </a:lnTo>
                  <a:lnTo>
                    <a:pt x="170" y="90"/>
                  </a:lnTo>
                  <a:lnTo>
                    <a:pt x="184" y="86"/>
                  </a:lnTo>
                  <a:lnTo>
                    <a:pt x="199" y="81"/>
                  </a:lnTo>
                  <a:lnTo>
                    <a:pt x="210" y="74"/>
                  </a:lnTo>
                  <a:lnTo>
                    <a:pt x="221" y="67"/>
                  </a:lnTo>
                  <a:lnTo>
                    <a:pt x="230" y="51"/>
                  </a:lnTo>
                  <a:lnTo>
                    <a:pt x="230" y="14"/>
                  </a:lnTo>
                  <a:lnTo>
                    <a:pt x="220" y="0"/>
                  </a:lnTo>
                  <a:lnTo>
                    <a:pt x="4" y="7"/>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36" name="Freeform 8"/>
            <p:cNvSpPr>
              <a:spLocks/>
            </p:cNvSpPr>
            <p:nvPr/>
          </p:nvSpPr>
          <p:spPr bwMode="auto">
            <a:xfrm>
              <a:off x="4047" y="3661"/>
              <a:ext cx="232" cy="96"/>
            </a:xfrm>
            <a:custGeom>
              <a:avLst/>
              <a:gdLst>
                <a:gd name="T0" fmla="*/ 6 w 232"/>
                <a:gd name="T1" fmla="*/ 8 h 96"/>
                <a:gd name="T2" fmla="*/ 0 w 232"/>
                <a:gd name="T3" fmla="*/ 20 h 96"/>
                <a:gd name="T4" fmla="*/ 0 w 232"/>
                <a:gd name="T5" fmla="*/ 56 h 96"/>
                <a:gd name="T6" fmla="*/ 8 w 232"/>
                <a:gd name="T7" fmla="*/ 71 h 96"/>
                <a:gd name="T8" fmla="*/ 16 w 232"/>
                <a:gd name="T9" fmla="*/ 76 h 96"/>
                <a:gd name="T10" fmla="*/ 27 w 232"/>
                <a:gd name="T11" fmla="*/ 81 h 96"/>
                <a:gd name="T12" fmla="*/ 39 w 232"/>
                <a:gd name="T13" fmla="*/ 86 h 96"/>
                <a:gd name="T14" fmla="*/ 51 w 232"/>
                <a:gd name="T15" fmla="*/ 89 h 96"/>
                <a:gd name="T16" fmla="*/ 65 w 232"/>
                <a:gd name="T17" fmla="*/ 93 h 96"/>
                <a:gd name="T18" fmla="*/ 80 w 232"/>
                <a:gd name="T19" fmla="*/ 95 h 96"/>
                <a:gd name="T20" fmla="*/ 95 w 232"/>
                <a:gd name="T21" fmla="*/ 96 h 96"/>
                <a:gd name="T22" fmla="*/ 111 w 232"/>
                <a:gd name="T23" fmla="*/ 96 h 96"/>
                <a:gd name="T24" fmla="*/ 126 w 232"/>
                <a:gd name="T25" fmla="*/ 96 h 96"/>
                <a:gd name="T26" fmla="*/ 142 w 232"/>
                <a:gd name="T27" fmla="*/ 95 h 96"/>
                <a:gd name="T28" fmla="*/ 158 w 232"/>
                <a:gd name="T29" fmla="*/ 94 h 96"/>
                <a:gd name="T30" fmla="*/ 172 w 232"/>
                <a:gd name="T31" fmla="*/ 91 h 96"/>
                <a:gd name="T32" fmla="*/ 186 w 232"/>
                <a:gd name="T33" fmla="*/ 86 h 96"/>
                <a:gd name="T34" fmla="*/ 200 w 232"/>
                <a:gd name="T35" fmla="*/ 81 h 96"/>
                <a:gd name="T36" fmla="*/ 212 w 232"/>
                <a:gd name="T37" fmla="*/ 74 h 96"/>
                <a:gd name="T38" fmla="*/ 222 w 232"/>
                <a:gd name="T39" fmla="*/ 67 h 96"/>
                <a:gd name="T40" fmla="*/ 232 w 232"/>
                <a:gd name="T41" fmla="*/ 51 h 96"/>
                <a:gd name="T42" fmla="*/ 232 w 232"/>
                <a:gd name="T43" fmla="*/ 14 h 96"/>
                <a:gd name="T44" fmla="*/ 221 w 232"/>
                <a:gd name="T45" fmla="*/ 0 h 96"/>
                <a:gd name="T46" fmla="*/ 6 w 232"/>
                <a:gd name="T47" fmla="*/ 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2" h="96">
                  <a:moveTo>
                    <a:pt x="6" y="8"/>
                  </a:moveTo>
                  <a:lnTo>
                    <a:pt x="0" y="20"/>
                  </a:lnTo>
                  <a:lnTo>
                    <a:pt x="0" y="56"/>
                  </a:lnTo>
                  <a:lnTo>
                    <a:pt x="8" y="71"/>
                  </a:lnTo>
                  <a:lnTo>
                    <a:pt x="16" y="76"/>
                  </a:lnTo>
                  <a:lnTo>
                    <a:pt x="27" y="81"/>
                  </a:lnTo>
                  <a:lnTo>
                    <a:pt x="39" y="86"/>
                  </a:lnTo>
                  <a:lnTo>
                    <a:pt x="51" y="89"/>
                  </a:lnTo>
                  <a:lnTo>
                    <a:pt x="65" y="93"/>
                  </a:lnTo>
                  <a:lnTo>
                    <a:pt x="80" y="95"/>
                  </a:lnTo>
                  <a:lnTo>
                    <a:pt x="95" y="96"/>
                  </a:lnTo>
                  <a:lnTo>
                    <a:pt x="111" y="96"/>
                  </a:lnTo>
                  <a:lnTo>
                    <a:pt x="126" y="96"/>
                  </a:lnTo>
                  <a:lnTo>
                    <a:pt x="142" y="95"/>
                  </a:lnTo>
                  <a:lnTo>
                    <a:pt x="158" y="94"/>
                  </a:lnTo>
                  <a:lnTo>
                    <a:pt x="172" y="91"/>
                  </a:lnTo>
                  <a:lnTo>
                    <a:pt x="186" y="86"/>
                  </a:lnTo>
                  <a:lnTo>
                    <a:pt x="200" y="81"/>
                  </a:lnTo>
                  <a:lnTo>
                    <a:pt x="212" y="74"/>
                  </a:lnTo>
                  <a:lnTo>
                    <a:pt x="222" y="67"/>
                  </a:lnTo>
                  <a:lnTo>
                    <a:pt x="232" y="51"/>
                  </a:lnTo>
                  <a:lnTo>
                    <a:pt x="232" y="14"/>
                  </a:lnTo>
                  <a:lnTo>
                    <a:pt x="221" y="0"/>
                  </a:lnTo>
                  <a:lnTo>
                    <a:pt x="6" y="8"/>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37" name="Freeform 9"/>
            <p:cNvSpPr>
              <a:spLocks/>
            </p:cNvSpPr>
            <p:nvPr/>
          </p:nvSpPr>
          <p:spPr bwMode="auto">
            <a:xfrm>
              <a:off x="3609" y="3700"/>
              <a:ext cx="231" cy="96"/>
            </a:xfrm>
            <a:custGeom>
              <a:avLst/>
              <a:gdLst>
                <a:gd name="T0" fmla="*/ 6 w 231"/>
                <a:gd name="T1" fmla="*/ 8 h 96"/>
                <a:gd name="T2" fmla="*/ 0 w 231"/>
                <a:gd name="T3" fmla="*/ 20 h 96"/>
                <a:gd name="T4" fmla="*/ 0 w 231"/>
                <a:gd name="T5" fmla="*/ 56 h 96"/>
                <a:gd name="T6" fmla="*/ 7 w 231"/>
                <a:gd name="T7" fmla="*/ 70 h 96"/>
                <a:gd name="T8" fmla="*/ 15 w 231"/>
                <a:gd name="T9" fmla="*/ 76 h 96"/>
                <a:gd name="T10" fmla="*/ 26 w 231"/>
                <a:gd name="T11" fmla="*/ 81 h 96"/>
                <a:gd name="T12" fmla="*/ 38 w 231"/>
                <a:gd name="T13" fmla="*/ 85 h 96"/>
                <a:gd name="T14" fmla="*/ 51 w 231"/>
                <a:gd name="T15" fmla="*/ 89 h 96"/>
                <a:gd name="T16" fmla="*/ 65 w 231"/>
                <a:gd name="T17" fmla="*/ 92 h 96"/>
                <a:gd name="T18" fmla="*/ 79 w 231"/>
                <a:gd name="T19" fmla="*/ 94 h 96"/>
                <a:gd name="T20" fmla="*/ 94 w 231"/>
                <a:gd name="T21" fmla="*/ 95 h 96"/>
                <a:gd name="T22" fmla="*/ 111 w 231"/>
                <a:gd name="T23" fmla="*/ 96 h 96"/>
                <a:gd name="T24" fmla="*/ 126 w 231"/>
                <a:gd name="T25" fmla="*/ 96 h 96"/>
                <a:gd name="T26" fmla="*/ 143 w 231"/>
                <a:gd name="T27" fmla="*/ 95 h 96"/>
                <a:gd name="T28" fmla="*/ 158 w 231"/>
                <a:gd name="T29" fmla="*/ 93 h 96"/>
                <a:gd name="T30" fmla="*/ 172 w 231"/>
                <a:gd name="T31" fmla="*/ 89 h 96"/>
                <a:gd name="T32" fmla="*/ 186 w 231"/>
                <a:gd name="T33" fmla="*/ 86 h 96"/>
                <a:gd name="T34" fmla="*/ 200 w 231"/>
                <a:gd name="T35" fmla="*/ 81 h 96"/>
                <a:gd name="T36" fmla="*/ 212 w 231"/>
                <a:gd name="T37" fmla="*/ 74 h 96"/>
                <a:gd name="T38" fmla="*/ 223 w 231"/>
                <a:gd name="T39" fmla="*/ 67 h 96"/>
                <a:gd name="T40" fmla="*/ 231 w 231"/>
                <a:gd name="T41" fmla="*/ 50 h 96"/>
                <a:gd name="T42" fmla="*/ 231 w 231"/>
                <a:gd name="T43" fmla="*/ 14 h 96"/>
                <a:gd name="T44" fmla="*/ 221 w 231"/>
                <a:gd name="T45" fmla="*/ 0 h 96"/>
                <a:gd name="T46" fmla="*/ 6 w 231"/>
                <a:gd name="T47" fmla="*/ 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1" h="96">
                  <a:moveTo>
                    <a:pt x="6" y="8"/>
                  </a:moveTo>
                  <a:lnTo>
                    <a:pt x="0" y="20"/>
                  </a:lnTo>
                  <a:lnTo>
                    <a:pt x="0" y="56"/>
                  </a:lnTo>
                  <a:lnTo>
                    <a:pt x="7" y="70"/>
                  </a:lnTo>
                  <a:lnTo>
                    <a:pt x="15" y="76"/>
                  </a:lnTo>
                  <a:lnTo>
                    <a:pt x="26" y="81"/>
                  </a:lnTo>
                  <a:lnTo>
                    <a:pt x="38" y="85"/>
                  </a:lnTo>
                  <a:lnTo>
                    <a:pt x="51" y="89"/>
                  </a:lnTo>
                  <a:lnTo>
                    <a:pt x="65" y="92"/>
                  </a:lnTo>
                  <a:lnTo>
                    <a:pt x="79" y="94"/>
                  </a:lnTo>
                  <a:lnTo>
                    <a:pt x="94" y="95"/>
                  </a:lnTo>
                  <a:lnTo>
                    <a:pt x="111" y="96"/>
                  </a:lnTo>
                  <a:lnTo>
                    <a:pt x="126" y="96"/>
                  </a:lnTo>
                  <a:lnTo>
                    <a:pt x="143" y="95"/>
                  </a:lnTo>
                  <a:lnTo>
                    <a:pt x="158" y="93"/>
                  </a:lnTo>
                  <a:lnTo>
                    <a:pt x="172" y="89"/>
                  </a:lnTo>
                  <a:lnTo>
                    <a:pt x="186" y="86"/>
                  </a:lnTo>
                  <a:lnTo>
                    <a:pt x="200" y="81"/>
                  </a:lnTo>
                  <a:lnTo>
                    <a:pt x="212" y="74"/>
                  </a:lnTo>
                  <a:lnTo>
                    <a:pt x="223" y="67"/>
                  </a:lnTo>
                  <a:lnTo>
                    <a:pt x="231" y="50"/>
                  </a:lnTo>
                  <a:lnTo>
                    <a:pt x="231" y="14"/>
                  </a:lnTo>
                  <a:lnTo>
                    <a:pt x="221" y="0"/>
                  </a:lnTo>
                  <a:lnTo>
                    <a:pt x="6" y="8"/>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38" name="Freeform 10"/>
            <p:cNvSpPr>
              <a:spLocks/>
            </p:cNvSpPr>
            <p:nvPr/>
          </p:nvSpPr>
          <p:spPr bwMode="auto">
            <a:xfrm>
              <a:off x="3195" y="3162"/>
              <a:ext cx="220" cy="77"/>
            </a:xfrm>
            <a:custGeom>
              <a:avLst/>
              <a:gdLst>
                <a:gd name="T0" fmla="*/ 110 w 220"/>
                <a:gd name="T1" fmla="*/ 0 h 77"/>
                <a:gd name="T2" fmla="*/ 133 w 220"/>
                <a:gd name="T3" fmla="*/ 1 h 77"/>
                <a:gd name="T4" fmla="*/ 153 w 220"/>
                <a:gd name="T5" fmla="*/ 3 h 77"/>
                <a:gd name="T6" fmla="*/ 172 w 220"/>
                <a:gd name="T7" fmla="*/ 7 h 77"/>
                <a:gd name="T8" fmla="*/ 188 w 220"/>
                <a:gd name="T9" fmla="*/ 11 h 77"/>
                <a:gd name="T10" fmla="*/ 201 w 220"/>
                <a:gd name="T11" fmla="*/ 17 h 77"/>
                <a:gd name="T12" fmla="*/ 212 w 220"/>
                <a:gd name="T13" fmla="*/ 23 h 77"/>
                <a:gd name="T14" fmla="*/ 217 w 220"/>
                <a:gd name="T15" fmla="*/ 30 h 77"/>
                <a:gd name="T16" fmla="*/ 220 w 220"/>
                <a:gd name="T17" fmla="*/ 39 h 77"/>
                <a:gd name="T18" fmla="*/ 217 w 220"/>
                <a:gd name="T19" fmla="*/ 47 h 77"/>
                <a:gd name="T20" fmla="*/ 212 w 220"/>
                <a:gd name="T21" fmla="*/ 54 h 77"/>
                <a:gd name="T22" fmla="*/ 201 w 220"/>
                <a:gd name="T23" fmla="*/ 60 h 77"/>
                <a:gd name="T24" fmla="*/ 188 w 220"/>
                <a:gd name="T25" fmla="*/ 66 h 77"/>
                <a:gd name="T26" fmla="*/ 172 w 220"/>
                <a:gd name="T27" fmla="*/ 70 h 77"/>
                <a:gd name="T28" fmla="*/ 153 w 220"/>
                <a:gd name="T29" fmla="*/ 74 h 77"/>
                <a:gd name="T30" fmla="*/ 133 w 220"/>
                <a:gd name="T31" fmla="*/ 76 h 77"/>
                <a:gd name="T32" fmla="*/ 110 w 220"/>
                <a:gd name="T33" fmla="*/ 77 h 77"/>
                <a:gd name="T34" fmla="*/ 88 w 220"/>
                <a:gd name="T35" fmla="*/ 76 h 77"/>
                <a:gd name="T36" fmla="*/ 67 w 220"/>
                <a:gd name="T37" fmla="*/ 74 h 77"/>
                <a:gd name="T38" fmla="*/ 48 w 220"/>
                <a:gd name="T39" fmla="*/ 70 h 77"/>
                <a:gd name="T40" fmla="*/ 33 w 220"/>
                <a:gd name="T41" fmla="*/ 66 h 77"/>
                <a:gd name="T42" fmla="*/ 19 w 220"/>
                <a:gd name="T43" fmla="*/ 60 h 77"/>
                <a:gd name="T44" fmla="*/ 8 w 220"/>
                <a:gd name="T45" fmla="*/ 54 h 77"/>
                <a:gd name="T46" fmla="*/ 2 w 220"/>
                <a:gd name="T47" fmla="*/ 47 h 77"/>
                <a:gd name="T48" fmla="*/ 0 w 220"/>
                <a:gd name="T49" fmla="*/ 39 h 77"/>
                <a:gd name="T50" fmla="*/ 2 w 220"/>
                <a:gd name="T51" fmla="*/ 30 h 77"/>
                <a:gd name="T52" fmla="*/ 8 w 220"/>
                <a:gd name="T53" fmla="*/ 23 h 77"/>
                <a:gd name="T54" fmla="*/ 19 w 220"/>
                <a:gd name="T55" fmla="*/ 17 h 77"/>
                <a:gd name="T56" fmla="*/ 33 w 220"/>
                <a:gd name="T57" fmla="*/ 11 h 77"/>
                <a:gd name="T58" fmla="*/ 48 w 220"/>
                <a:gd name="T59" fmla="*/ 7 h 77"/>
                <a:gd name="T60" fmla="*/ 67 w 220"/>
                <a:gd name="T61" fmla="*/ 3 h 77"/>
                <a:gd name="T62" fmla="*/ 88 w 220"/>
                <a:gd name="T63" fmla="*/ 1 h 77"/>
                <a:gd name="T64" fmla="*/ 110 w 220"/>
                <a:gd name="T6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0" h="77">
                  <a:moveTo>
                    <a:pt x="110" y="0"/>
                  </a:moveTo>
                  <a:lnTo>
                    <a:pt x="133" y="1"/>
                  </a:lnTo>
                  <a:lnTo>
                    <a:pt x="153" y="3"/>
                  </a:lnTo>
                  <a:lnTo>
                    <a:pt x="172" y="7"/>
                  </a:lnTo>
                  <a:lnTo>
                    <a:pt x="188" y="11"/>
                  </a:lnTo>
                  <a:lnTo>
                    <a:pt x="201" y="17"/>
                  </a:lnTo>
                  <a:lnTo>
                    <a:pt x="212" y="23"/>
                  </a:lnTo>
                  <a:lnTo>
                    <a:pt x="217" y="30"/>
                  </a:lnTo>
                  <a:lnTo>
                    <a:pt x="220" y="39"/>
                  </a:lnTo>
                  <a:lnTo>
                    <a:pt x="217" y="47"/>
                  </a:lnTo>
                  <a:lnTo>
                    <a:pt x="212" y="54"/>
                  </a:lnTo>
                  <a:lnTo>
                    <a:pt x="201" y="60"/>
                  </a:lnTo>
                  <a:lnTo>
                    <a:pt x="188" y="66"/>
                  </a:lnTo>
                  <a:lnTo>
                    <a:pt x="172" y="70"/>
                  </a:lnTo>
                  <a:lnTo>
                    <a:pt x="153" y="74"/>
                  </a:lnTo>
                  <a:lnTo>
                    <a:pt x="133" y="76"/>
                  </a:lnTo>
                  <a:lnTo>
                    <a:pt x="110" y="77"/>
                  </a:lnTo>
                  <a:lnTo>
                    <a:pt x="88" y="76"/>
                  </a:lnTo>
                  <a:lnTo>
                    <a:pt x="67" y="74"/>
                  </a:lnTo>
                  <a:lnTo>
                    <a:pt x="48" y="70"/>
                  </a:lnTo>
                  <a:lnTo>
                    <a:pt x="33" y="66"/>
                  </a:lnTo>
                  <a:lnTo>
                    <a:pt x="19" y="60"/>
                  </a:lnTo>
                  <a:lnTo>
                    <a:pt x="8" y="54"/>
                  </a:lnTo>
                  <a:lnTo>
                    <a:pt x="2" y="47"/>
                  </a:lnTo>
                  <a:lnTo>
                    <a:pt x="0" y="39"/>
                  </a:lnTo>
                  <a:lnTo>
                    <a:pt x="2" y="30"/>
                  </a:lnTo>
                  <a:lnTo>
                    <a:pt x="8" y="23"/>
                  </a:lnTo>
                  <a:lnTo>
                    <a:pt x="19" y="17"/>
                  </a:lnTo>
                  <a:lnTo>
                    <a:pt x="33" y="11"/>
                  </a:lnTo>
                  <a:lnTo>
                    <a:pt x="48" y="7"/>
                  </a:lnTo>
                  <a:lnTo>
                    <a:pt x="67" y="3"/>
                  </a:lnTo>
                  <a:lnTo>
                    <a:pt x="88" y="1"/>
                  </a:lnTo>
                  <a:lnTo>
                    <a:pt x="110"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39" name="Freeform 11"/>
            <p:cNvSpPr>
              <a:spLocks/>
            </p:cNvSpPr>
            <p:nvPr/>
          </p:nvSpPr>
          <p:spPr bwMode="auto">
            <a:xfrm>
              <a:off x="3338" y="3316"/>
              <a:ext cx="219" cy="76"/>
            </a:xfrm>
            <a:custGeom>
              <a:avLst/>
              <a:gdLst>
                <a:gd name="T0" fmla="*/ 110 w 219"/>
                <a:gd name="T1" fmla="*/ 0 h 76"/>
                <a:gd name="T2" fmla="*/ 132 w 219"/>
                <a:gd name="T3" fmla="*/ 1 h 76"/>
                <a:gd name="T4" fmla="*/ 152 w 219"/>
                <a:gd name="T5" fmla="*/ 3 h 76"/>
                <a:gd name="T6" fmla="*/ 171 w 219"/>
                <a:gd name="T7" fmla="*/ 7 h 76"/>
                <a:gd name="T8" fmla="*/ 187 w 219"/>
                <a:gd name="T9" fmla="*/ 12 h 76"/>
                <a:gd name="T10" fmla="*/ 200 w 219"/>
                <a:gd name="T11" fmla="*/ 18 h 76"/>
                <a:gd name="T12" fmla="*/ 211 w 219"/>
                <a:gd name="T13" fmla="*/ 23 h 76"/>
                <a:gd name="T14" fmla="*/ 217 w 219"/>
                <a:gd name="T15" fmla="*/ 31 h 76"/>
                <a:gd name="T16" fmla="*/ 219 w 219"/>
                <a:gd name="T17" fmla="*/ 39 h 76"/>
                <a:gd name="T18" fmla="*/ 217 w 219"/>
                <a:gd name="T19" fmla="*/ 47 h 76"/>
                <a:gd name="T20" fmla="*/ 211 w 219"/>
                <a:gd name="T21" fmla="*/ 54 h 76"/>
                <a:gd name="T22" fmla="*/ 200 w 219"/>
                <a:gd name="T23" fmla="*/ 60 h 76"/>
                <a:gd name="T24" fmla="*/ 187 w 219"/>
                <a:gd name="T25" fmla="*/ 66 h 76"/>
                <a:gd name="T26" fmla="*/ 171 w 219"/>
                <a:gd name="T27" fmla="*/ 71 h 76"/>
                <a:gd name="T28" fmla="*/ 152 w 219"/>
                <a:gd name="T29" fmla="*/ 74 h 76"/>
                <a:gd name="T30" fmla="*/ 132 w 219"/>
                <a:gd name="T31" fmla="*/ 75 h 76"/>
                <a:gd name="T32" fmla="*/ 110 w 219"/>
                <a:gd name="T33" fmla="*/ 76 h 76"/>
                <a:gd name="T34" fmla="*/ 87 w 219"/>
                <a:gd name="T35" fmla="*/ 75 h 76"/>
                <a:gd name="T36" fmla="*/ 67 w 219"/>
                <a:gd name="T37" fmla="*/ 74 h 76"/>
                <a:gd name="T38" fmla="*/ 49 w 219"/>
                <a:gd name="T39" fmla="*/ 71 h 76"/>
                <a:gd name="T40" fmla="*/ 32 w 219"/>
                <a:gd name="T41" fmla="*/ 66 h 76"/>
                <a:gd name="T42" fmla="*/ 19 w 219"/>
                <a:gd name="T43" fmla="*/ 60 h 76"/>
                <a:gd name="T44" fmla="*/ 9 w 219"/>
                <a:gd name="T45" fmla="*/ 54 h 76"/>
                <a:gd name="T46" fmla="*/ 3 w 219"/>
                <a:gd name="T47" fmla="*/ 47 h 76"/>
                <a:gd name="T48" fmla="*/ 0 w 219"/>
                <a:gd name="T49" fmla="*/ 39 h 76"/>
                <a:gd name="T50" fmla="*/ 3 w 219"/>
                <a:gd name="T51" fmla="*/ 31 h 76"/>
                <a:gd name="T52" fmla="*/ 9 w 219"/>
                <a:gd name="T53" fmla="*/ 23 h 76"/>
                <a:gd name="T54" fmla="*/ 19 w 219"/>
                <a:gd name="T55" fmla="*/ 18 h 76"/>
                <a:gd name="T56" fmla="*/ 32 w 219"/>
                <a:gd name="T57" fmla="*/ 12 h 76"/>
                <a:gd name="T58" fmla="*/ 49 w 219"/>
                <a:gd name="T59" fmla="*/ 7 h 76"/>
                <a:gd name="T60" fmla="*/ 67 w 219"/>
                <a:gd name="T61" fmla="*/ 3 h 76"/>
                <a:gd name="T62" fmla="*/ 87 w 219"/>
                <a:gd name="T63" fmla="*/ 1 h 76"/>
                <a:gd name="T64" fmla="*/ 110 w 219"/>
                <a:gd name="T65"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6">
                  <a:moveTo>
                    <a:pt x="110" y="0"/>
                  </a:moveTo>
                  <a:lnTo>
                    <a:pt x="132" y="1"/>
                  </a:lnTo>
                  <a:lnTo>
                    <a:pt x="152" y="3"/>
                  </a:lnTo>
                  <a:lnTo>
                    <a:pt x="171" y="7"/>
                  </a:lnTo>
                  <a:lnTo>
                    <a:pt x="187" y="12"/>
                  </a:lnTo>
                  <a:lnTo>
                    <a:pt x="200" y="18"/>
                  </a:lnTo>
                  <a:lnTo>
                    <a:pt x="211" y="23"/>
                  </a:lnTo>
                  <a:lnTo>
                    <a:pt x="217" y="31"/>
                  </a:lnTo>
                  <a:lnTo>
                    <a:pt x="219" y="39"/>
                  </a:lnTo>
                  <a:lnTo>
                    <a:pt x="217" y="47"/>
                  </a:lnTo>
                  <a:lnTo>
                    <a:pt x="211" y="54"/>
                  </a:lnTo>
                  <a:lnTo>
                    <a:pt x="200" y="60"/>
                  </a:lnTo>
                  <a:lnTo>
                    <a:pt x="187" y="66"/>
                  </a:lnTo>
                  <a:lnTo>
                    <a:pt x="171" y="71"/>
                  </a:lnTo>
                  <a:lnTo>
                    <a:pt x="152" y="74"/>
                  </a:lnTo>
                  <a:lnTo>
                    <a:pt x="132" y="75"/>
                  </a:lnTo>
                  <a:lnTo>
                    <a:pt x="110" y="76"/>
                  </a:lnTo>
                  <a:lnTo>
                    <a:pt x="87" y="75"/>
                  </a:lnTo>
                  <a:lnTo>
                    <a:pt x="67" y="74"/>
                  </a:lnTo>
                  <a:lnTo>
                    <a:pt x="49" y="71"/>
                  </a:lnTo>
                  <a:lnTo>
                    <a:pt x="32" y="66"/>
                  </a:lnTo>
                  <a:lnTo>
                    <a:pt x="19" y="60"/>
                  </a:lnTo>
                  <a:lnTo>
                    <a:pt x="9" y="54"/>
                  </a:lnTo>
                  <a:lnTo>
                    <a:pt x="3" y="47"/>
                  </a:lnTo>
                  <a:lnTo>
                    <a:pt x="0" y="39"/>
                  </a:lnTo>
                  <a:lnTo>
                    <a:pt x="3" y="31"/>
                  </a:lnTo>
                  <a:lnTo>
                    <a:pt x="9" y="23"/>
                  </a:lnTo>
                  <a:lnTo>
                    <a:pt x="19" y="18"/>
                  </a:lnTo>
                  <a:lnTo>
                    <a:pt x="32" y="12"/>
                  </a:lnTo>
                  <a:lnTo>
                    <a:pt x="49" y="7"/>
                  </a:lnTo>
                  <a:lnTo>
                    <a:pt x="67" y="3"/>
                  </a:lnTo>
                  <a:lnTo>
                    <a:pt x="87" y="1"/>
                  </a:lnTo>
                  <a:lnTo>
                    <a:pt x="110"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40" name="Freeform 12"/>
            <p:cNvSpPr>
              <a:spLocks/>
            </p:cNvSpPr>
            <p:nvPr/>
          </p:nvSpPr>
          <p:spPr bwMode="auto">
            <a:xfrm>
              <a:off x="4053" y="3634"/>
              <a:ext cx="219" cy="76"/>
            </a:xfrm>
            <a:custGeom>
              <a:avLst/>
              <a:gdLst>
                <a:gd name="T0" fmla="*/ 109 w 219"/>
                <a:gd name="T1" fmla="*/ 0 h 76"/>
                <a:gd name="T2" fmla="*/ 132 w 219"/>
                <a:gd name="T3" fmla="*/ 1 h 76"/>
                <a:gd name="T4" fmla="*/ 152 w 219"/>
                <a:gd name="T5" fmla="*/ 2 h 76"/>
                <a:gd name="T6" fmla="*/ 171 w 219"/>
                <a:gd name="T7" fmla="*/ 6 h 76"/>
                <a:gd name="T8" fmla="*/ 187 w 219"/>
                <a:gd name="T9" fmla="*/ 10 h 76"/>
                <a:gd name="T10" fmla="*/ 200 w 219"/>
                <a:gd name="T11" fmla="*/ 16 h 76"/>
                <a:gd name="T12" fmla="*/ 211 w 219"/>
                <a:gd name="T13" fmla="*/ 22 h 76"/>
                <a:gd name="T14" fmla="*/ 216 w 219"/>
                <a:gd name="T15" fmla="*/ 29 h 76"/>
                <a:gd name="T16" fmla="*/ 219 w 219"/>
                <a:gd name="T17" fmla="*/ 38 h 76"/>
                <a:gd name="T18" fmla="*/ 216 w 219"/>
                <a:gd name="T19" fmla="*/ 46 h 76"/>
                <a:gd name="T20" fmla="*/ 211 w 219"/>
                <a:gd name="T21" fmla="*/ 53 h 76"/>
                <a:gd name="T22" fmla="*/ 200 w 219"/>
                <a:gd name="T23" fmla="*/ 59 h 76"/>
                <a:gd name="T24" fmla="*/ 187 w 219"/>
                <a:gd name="T25" fmla="*/ 65 h 76"/>
                <a:gd name="T26" fmla="*/ 171 w 219"/>
                <a:gd name="T27" fmla="*/ 69 h 76"/>
                <a:gd name="T28" fmla="*/ 152 w 219"/>
                <a:gd name="T29" fmla="*/ 73 h 76"/>
                <a:gd name="T30" fmla="*/ 132 w 219"/>
                <a:gd name="T31" fmla="*/ 75 h 76"/>
                <a:gd name="T32" fmla="*/ 109 w 219"/>
                <a:gd name="T33" fmla="*/ 76 h 76"/>
                <a:gd name="T34" fmla="*/ 87 w 219"/>
                <a:gd name="T35" fmla="*/ 75 h 76"/>
                <a:gd name="T36" fmla="*/ 67 w 219"/>
                <a:gd name="T37" fmla="*/ 73 h 76"/>
                <a:gd name="T38" fmla="*/ 48 w 219"/>
                <a:gd name="T39" fmla="*/ 69 h 76"/>
                <a:gd name="T40" fmla="*/ 32 w 219"/>
                <a:gd name="T41" fmla="*/ 65 h 76"/>
                <a:gd name="T42" fmla="*/ 19 w 219"/>
                <a:gd name="T43" fmla="*/ 59 h 76"/>
                <a:gd name="T44" fmla="*/ 8 w 219"/>
                <a:gd name="T45" fmla="*/ 53 h 76"/>
                <a:gd name="T46" fmla="*/ 2 w 219"/>
                <a:gd name="T47" fmla="*/ 46 h 76"/>
                <a:gd name="T48" fmla="*/ 0 w 219"/>
                <a:gd name="T49" fmla="*/ 38 h 76"/>
                <a:gd name="T50" fmla="*/ 2 w 219"/>
                <a:gd name="T51" fmla="*/ 29 h 76"/>
                <a:gd name="T52" fmla="*/ 8 w 219"/>
                <a:gd name="T53" fmla="*/ 22 h 76"/>
                <a:gd name="T54" fmla="*/ 19 w 219"/>
                <a:gd name="T55" fmla="*/ 16 h 76"/>
                <a:gd name="T56" fmla="*/ 32 w 219"/>
                <a:gd name="T57" fmla="*/ 10 h 76"/>
                <a:gd name="T58" fmla="*/ 48 w 219"/>
                <a:gd name="T59" fmla="*/ 6 h 76"/>
                <a:gd name="T60" fmla="*/ 67 w 219"/>
                <a:gd name="T61" fmla="*/ 2 h 76"/>
                <a:gd name="T62" fmla="*/ 87 w 219"/>
                <a:gd name="T63" fmla="*/ 1 h 76"/>
                <a:gd name="T64" fmla="*/ 109 w 219"/>
                <a:gd name="T65"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6">
                  <a:moveTo>
                    <a:pt x="109" y="0"/>
                  </a:moveTo>
                  <a:lnTo>
                    <a:pt x="132" y="1"/>
                  </a:lnTo>
                  <a:lnTo>
                    <a:pt x="152" y="2"/>
                  </a:lnTo>
                  <a:lnTo>
                    <a:pt x="171" y="6"/>
                  </a:lnTo>
                  <a:lnTo>
                    <a:pt x="187" y="10"/>
                  </a:lnTo>
                  <a:lnTo>
                    <a:pt x="200" y="16"/>
                  </a:lnTo>
                  <a:lnTo>
                    <a:pt x="211" y="22"/>
                  </a:lnTo>
                  <a:lnTo>
                    <a:pt x="216" y="29"/>
                  </a:lnTo>
                  <a:lnTo>
                    <a:pt x="219" y="38"/>
                  </a:lnTo>
                  <a:lnTo>
                    <a:pt x="216" y="46"/>
                  </a:lnTo>
                  <a:lnTo>
                    <a:pt x="211" y="53"/>
                  </a:lnTo>
                  <a:lnTo>
                    <a:pt x="200" y="59"/>
                  </a:lnTo>
                  <a:lnTo>
                    <a:pt x="187" y="65"/>
                  </a:lnTo>
                  <a:lnTo>
                    <a:pt x="171" y="69"/>
                  </a:lnTo>
                  <a:lnTo>
                    <a:pt x="152" y="73"/>
                  </a:lnTo>
                  <a:lnTo>
                    <a:pt x="132" y="75"/>
                  </a:lnTo>
                  <a:lnTo>
                    <a:pt x="109" y="76"/>
                  </a:lnTo>
                  <a:lnTo>
                    <a:pt x="87" y="75"/>
                  </a:lnTo>
                  <a:lnTo>
                    <a:pt x="67" y="73"/>
                  </a:lnTo>
                  <a:lnTo>
                    <a:pt x="48" y="69"/>
                  </a:lnTo>
                  <a:lnTo>
                    <a:pt x="32" y="65"/>
                  </a:lnTo>
                  <a:lnTo>
                    <a:pt x="19" y="59"/>
                  </a:lnTo>
                  <a:lnTo>
                    <a:pt x="8" y="53"/>
                  </a:lnTo>
                  <a:lnTo>
                    <a:pt x="2" y="46"/>
                  </a:lnTo>
                  <a:lnTo>
                    <a:pt x="0" y="38"/>
                  </a:lnTo>
                  <a:lnTo>
                    <a:pt x="2" y="29"/>
                  </a:lnTo>
                  <a:lnTo>
                    <a:pt x="8" y="22"/>
                  </a:lnTo>
                  <a:lnTo>
                    <a:pt x="19" y="16"/>
                  </a:lnTo>
                  <a:lnTo>
                    <a:pt x="32" y="10"/>
                  </a:lnTo>
                  <a:lnTo>
                    <a:pt x="48" y="6"/>
                  </a:lnTo>
                  <a:lnTo>
                    <a:pt x="67" y="2"/>
                  </a:lnTo>
                  <a:lnTo>
                    <a:pt x="87" y="1"/>
                  </a:lnTo>
                  <a:lnTo>
                    <a:pt x="109"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41" name="Freeform 13"/>
            <p:cNvSpPr>
              <a:spLocks/>
            </p:cNvSpPr>
            <p:nvPr/>
          </p:nvSpPr>
          <p:spPr bwMode="auto">
            <a:xfrm>
              <a:off x="3615" y="3672"/>
              <a:ext cx="219" cy="77"/>
            </a:xfrm>
            <a:custGeom>
              <a:avLst/>
              <a:gdLst>
                <a:gd name="T0" fmla="*/ 109 w 219"/>
                <a:gd name="T1" fmla="*/ 0 h 77"/>
                <a:gd name="T2" fmla="*/ 132 w 219"/>
                <a:gd name="T3" fmla="*/ 1 h 77"/>
                <a:gd name="T4" fmla="*/ 152 w 219"/>
                <a:gd name="T5" fmla="*/ 3 h 77"/>
                <a:gd name="T6" fmla="*/ 171 w 219"/>
                <a:gd name="T7" fmla="*/ 7 h 77"/>
                <a:gd name="T8" fmla="*/ 187 w 219"/>
                <a:gd name="T9" fmla="*/ 11 h 77"/>
                <a:gd name="T10" fmla="*/ 200 w 219"/>
                <a:gd name="T11" fmla="*/ 17 h 77"/>
                <a:gd name="T12" fmla="*/ 211 w 219"/>
                <a:gd name="T13" fmla="*/ 23 h 77"/>
                <a:gd name="T14" fmla="*/ 217 w 219"/>
                <a:gd name="T15" fmla="*/ 30 h 77"/>
                <a:gd name="T16" fmla="*/ 219 w 219"/>
                <a:gd name="T17" fmla="*/ 38 h 77"/>
                <a:gd name="T18" fmla="*/ 217 w 219"/>
                <a:gd name="T19" fmla="*/ 47 h 77"/>
                <a:gd name="T20" fmla="*/ 211 w 219"/>
                <a:gd name="T21" fmla="*/ 54 h 77"/>
                <a:gd name="T22" fmla="*/ 200 w 219"/>
                <a:gd name="T23" fmla="*/ 60 h 77"/>
                <a:gd name="T24" fmla="*/ 187 w 219"/>
                <a:gd name="T25" fmla="*/ 65 h 77"/>
                <a:gd name="T26" fmla="*/ 171 w 219"/>
                <a:gd name="T27" fmla="*/ 70 h 77"/>
                <a:gd name="T28" fmla="*/ 152 w 219"/>
                <a:gd name="T29" fmla="*/ 74 h 77"/>
                <a:gd name="T30" fmla="*/ 132 w 219"/>
                <a:gd name="T31" fmla="*/ 76 h 77"/>
                <a:gd name="T32" fmla="*/ 109 w 219"/>
                <a:gd name="T33" fmla="*/ 77 h 77"/>
                <a:gd name="T34" fmla="*/ 87 w 219"/>
                <a:gd name="T35" fmla="*/ 76 h 77"/>
                <a:gd name="T36" fmla="*/ 67 w 219"/>
                <a:gd name="T37" fmla="*/ 74 h 77"/>
                <a:gd name="T38" fmla="*/ 48 w 219"/>
                <a:gd name="T39" fmla="*/ 70 h 77"/>
                <a:gd name="T40" fmla="*/ 32 w 219"/>
                <a:gd name="T41" fmla="*/ 65 h 77"/>
                <a:gd name="T42" fmla="*/ 19 w 219"/>
                <a:gd name="T43" fmla="*/ 60 h 77"/>
                <a:gd name="T44" fmla="*/ 8 w 219"/>
                <a:gd name="T45" fmla="*/ 54 h 77"/>
                <a:gd name="T46" fmla="*/ 2 w 219"/>
                <a:gd name="T47" fmla="*/ 47 h 77"/>
                <a:gd name="T48" fmla="*/ 0 w 219"/>
                <a:gd name="T49" fmla="*/ 38 h 77"/>
                <a:gd name="T50" fmla="*/ 2 w 219"/>
                <a:gd name="T51" fmla="*/ 30 h 77"/>
                <a:gd name="T52" fmla="*/ 8 w 219"/>
                <a:gd name="T53" fmla="*/ 23 h 77"/>
                <a:gd name="T54" fmla="*/ 19 w 219"/>
                <a:gd name="T55" fmla="*/ 17 h 77"/>
                <a:gd name="T56" fmla="*/ 32 w 219"/>
                <a:gd name="T57" fmla="*/ 11 h 77"/>
                <a:gd name="T58" fmla="*/ 48 w 219"/>
                <a:gd name="T59" fmla="*/ 7 h 77"/>
                <a:gd name="T60" fmla="*/ 67 w 219"/>
                <a:gd name="T61" fmla="*/ 3 h 77"/>
                <a:gd name="T62" fmla="*/ 87 w 219"/>
                <a:gd name="T63" fmla="*/ 1 h 77"/>
                <a:gd name="T64" fmla="*/ 109 w 219"/>
                <a:gd name="T6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7">
                  <a:moveTo>
                    <a:pt x="109" y="0"/>
                  </a:moveTo>
                  <a:lnTo>
                    <a:pt x="132" y="1"/>
                  </a:lnTo>
                  <a:lnTo>
                    <a:pt x="152" y="3"/>
                  </a:lnTo>
                  <a:lnTo>
                    <a:pt x="171" y="7"/>
                  </a:lnTo>
                  <a:lnTo>
                    <a:pt x="187" y="11"/>
                  </a:lnTo>
                  <a:lnTo>
                    <a:pt x="200" y="17"/>
                  </a:lnTo>
                  <a:lnTo>
                    <a:pt x="211" y="23"/>
                  </a:lnTo>
                  <a:lnTo>
                    <a:pt x="217" y="30"/>
                  </a:lnTo>
                  <a:lnTo>
                    <a:pt x="219" y="38"/>
                  </a:lnTo>
                  <a:lnTo>
                    <a:pt x="217" y="47"/>
                  </a:lnTo>
                  <a:lnTo>
                    <a:pt x="211" y="54"/>
                  </a:lnTo>
                  <a:lnTo>
                    <a:pt x="200" y="60"/>
                  </a:lnTo>
                  <a:lnTo>
                    <a:pt x="187" y="65"/>
                  </a:lnTo>
                  <a:lnTo>
                    <a:pt x="171" y="70"/>
                  </a:lnTo>
                  <a:lnTo>
                    <a:pt x="152" y="74"/>
                  </a:lnTo>
                  <a:lnTo>
                    <a:pt x="132" y="76"/>
                  </a:lnTo>
                  <a:lnTo>
                    <a:pt x="109" y="77"/>
                  </a:lnTo>
                  <a:lnTo>
                    <a:pt x="87" y="76"/>
                  </a:lnTo>
                  <a:lnTo>
                    <a:pt x="67" y="74"/>
                  </a:lnTo>
                  <a:lnTo>
                    <a:pt x="48" y="70"/>
                  </a:lnTo>
                  <a:lnTo>
                    <a:pt x="32" y="65"/>
                  </a:lnTo>
                  <a:lnTo>
                    <a:pt x="19" y="60"/>
                  </a:lnTo>
                  <a:lnTo>
                    <a:pt x="8" y="54"/>
                  </a:lnTo>
                  <a:lnTo>
                    <a:pt x="2" y="47"/>
                  </a:lnTo>
                  <a:lnTo>
                    <a:pt x="0" y="38"/>
                  </a:lnTo>
                  <a:lnTo>
                    <a:pt x="2" y="30"/>
                  </a:lnTo>
                  <a:lnTo>
                    <a:pt x="8" y="23"/>
                  </a:lnTo>
                  <a:lnTo>
                    <a:pt x="19" y="17"/>
                  </a:lnTo>
                  <a:lnTo>
                    <a:pt x="32" y="11"/>
                  </a:lnTo>
                  <a:lnTo>
                    <a:pt x="48" y="7"/>
                  </a:lnTo>
                  <a:lnTo>
                    <a:pt x="67" y="3"/>
                  </a:lnTo>
                  <a:lnTo>
                    <a:pt x="87" y="1"/>
                  </a:lnTo>
                  <a:lnTo>
                    <a:pt x="109"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42" name="Freeform 14"/>
            <p:cNvSpPr>
              <a:spLocks/>
            </p:cNvSpPr>
            <p:nvPr/>
          </p:nvSpPr>
          <p:spPr bwMode="auto">
            <a:xfrm>
              <a:off x="3018" y="3142"/>
              <a:ext cx="205" cy="189"/>
            </a:xfrm>
            <a:custGeom>
              <a:avLst/>
              <a:gdLst>
                <a:gd name="T0" fmla="*/ 0 w 205"/>
                <a:gd name="T1" fmla="*/ 142 h 189"/>
                <a:gd name="T2" fmla="*/ 4 w 205"/>
                <a:gd name="T3" fmla="*/ 156 h 189"/>
                <a:gd name="T4" fmla="*/ 27 w 205"/>
                <a:gd name="T5" fmla="*/ 184 h 189"/>
                <a:gd name="T6" fmla="*/ 42 w 205"/>
                <a:gd name="T7" fmla="*/ 189 h 189"/>
                <a:gd name="T8" fmla="*/ 64 w 205"/>
                <a:gd name="T9" fmla="*/ 186 h 189"/>
                <a:gd name="T10" fmla="*/ 87 w 205"/>
                <a:gd name="T11" fmla="*/ 176 h 189"/>
                <a:gd name="T12" fmla="*/ 113 w 205"/>
                <a:gd name="T13" fmla="*/ 162 h 189"/>
                <a:gd name="T14" fmla="*/ 138 w 205"/>
                <a:gd name="T15" fmla="*/ 144 h 189"/>
                <a:gd name="T16" fmla="*/ 161 w 205"/>
                <a:gd name="T17" fmla="*/ 123 h 189"/>
                <a:gd name="T18" fmla="*/ 181 w 205"/>
                <a:gd name="T19" fmla="*/ 100 h 189"/>
                <a:gd name="T20" fmla="*/ 197 w 205"/>
                <a:gd name="T21" fmla="*/ 75 h 189"/>
                <a:gd name="T22" fmla="*/ 205 w 205"/>
                <a:gd name="T23" fmla="*/ 50 h 189"/>
                <a:gd name="T24" fmla="*/ 201 w 205"/>
                <a:gd name="T25" fmla="*/ 33 h 189"/>
                <a:gd name="T26" fmla="*/ 178 w 205"/>
                <a:gd name="T27" fmla="*/ 4 h 189"/>
                <a:gd name="T28" fmla="*/ 161 w 205"/>
                <a:gd name="T29" fmla="*/ 0 h 189"/>
                <a:gd name="T30" fmla="*/ 0 w 205"/>
                <a:gd name="T31" fmla="*/ 142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5" h="189">
                  <a:moveTo>
                    <a:pt x="0" y="142"/>
                  </a:moveTo>
                  <a:lnTo>
                    <a:pt x="4" y="156"/>
                  </a:lnTo>
                  <a:lnTo>
                    <a:pt x="27" y="184"/>
                  </a:lnTo>
                  <a:lnTo>
                    <a:pt x="42" y="189"/>
                  </a:lnTo>
                  <a:lnTo>
                    <a:pt x="64" y="186"/>
                  </a:lnTo>
                  <a:lnTo>
                    <a:pt x="87" y="176"/>
                  </a:lnTo>
                  <a:lnTo>
                    <a:pt x="113" y="162"/>
                  </a:lnTo>
                  <a:lnTo>
                    <a:pt x="138" y="144"/>
                  </a:lnTo>
                  <a:lnTo>
                    <a:pt x="161" y="123"/>
                  </a:lnTo>
                  <a:lnTo>
                    <a:pt x="181" y="100"/>
                  </a:lnTo>
                  <a:lnTo>
                    <a:pt x="197" y="75"/>
                  </a:lnTo>
                  <a:lnTo>
                    <a:pt x="205" y="50"/>
                  </a:lnTo>
                  <a:lnTo>
                    <a:pt x="201" y="33"/>
                  </a:lnTo>
                  <a:lnTo>
                    <a:pt x="178" y="4"/>
                  </a:lnTo>
                  <a:lnTo>
                    <a:pt x="161" y="0"/>
                  </a:lnTo>
                  <a:lnTo>
                    <a:pt x="0" y="142"/>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43" name="Freeform 15"/>
            <p:cNvSpPr>
              <a:spLocks/>
            </p:cNvSpPr>
            <p:nvPr/>
          </p:nvSpPr>
          <p:spPr bwMode="auto">
            <a:xfrm>
              <a:off x="3017" y="3142"/>
              <a:ext cx="175" cy="152"/>
            </a:xfrm>
            <a:custGeom>
              <a:avLst/>
              <a:gdLst>
                <a:gd name="T0" fmla="*/ 62 w 175"/>
                <a:gd name="T1" fmla="*/ 44 h 152"/>
                <a:gd name="T2" fmla="*/ 80 w 175"/>
                <a:gd name="T3" fmla="*/ 31 h 152"/>
                <a:gd name="T4" fmla="*/ 98 w 175"/>
                <a:gd name="T5" fmla="*/ 20 h 152"/>
                <a:gd name="T6" fmla="*/ 114 w 175"/>
                <a:gd name="T7" fmla="*/ 11 h 152"/>
                <a:gd name="T8" fmla="*/ 129 w 175"/>
                <a:gd name="T9" fmla="*/ 4 h 152"/>
                <a:gd name="T10" fmla="*/ 144 w 175"/>
                <a:gd name="T11" fmla="*/ 1 h 152"/>
                <a:gd name="T12" fmla="*/ 155 w 175"/>
                <a:gd name="T13" fmla="*/ 0 h 152"/>
                <a:gd name="T14" fmla="*/ 165 w 175"/>
                <a:gd name="T15" fmla="*/ 1 h 152"/>
                <a:gd name="T16" fmla="*/ 172 w 175"/>
                <a:gd name="T17" fmla="*/ 6 h 152"/>
                <a:gd name="T18" fmla="*/ 175 w 175"/>
                <a:gd name="T19" fmla="*/ 13 h 152"/>
                <a:gd name="T20" fmla="*/ 174 w 175"/>
                <a:gd name="T21" fmla="*/ 23 h 152"/>
                <a:gd name="T22" fmla="*/ 171 w 175"/>
                <a:gd name="T23" fmla="*/ 34 h 152"/>
                <a:gd name="T24" fmla="*/ 165 w 175"/>
                <a:gd name="T25" fmla="*/ 47 h 152"/>
                <a:gd name="T26" fmla="*/ 155 w 175"/>
                <a:gd name="T27" fmla="*/ 61 h 152"/>
                <a:gd name="T28" fmla="*/ 142 w 175"/>
                <a:gd name="T29" fmla="*/ 75 h 152"/>
                <a:gd name="T30" fmla="*/ 128 w 175"/>
                <a:gd name="T31" fmla="*/ 90 h 152"/>
                <a:gd name="T32" fmla="*/ 112 w 175"/>
                <a:gd name="T33" fmla="*/ 104 h 152"/>
                <a:gd name="T34" fmla="*/ 94 w 175"/>
                <a:gd name="T35" fmla="*/ 117 h 152"/>
                <a:gd name="T36" fmla="*/ 78 w 175"/>
                <a:gd name="T37" fmla="*/ 129 h 152"/>
                <a:gd name="T38" fmla="*/ 61 w 175"/>
                <a:gd name="T39" fmla="*/ 139 h 152"/>
                <a:gd name="T40" fmla="*/ 46 w 175"/>
                <a:gd name="T41" fmla="*/ 146 h 152"/>
                <a:gd name="T42" fmla="*/ 32 w 175"/>
                <a:gd name="T43" fmla="*/ 150 h 152"/>
                <a:gd name="T44" fmla="*/ 20 w 175"/>
                <a:gd name="T45" fmla="*/ 152 h 152"/>
                <a:gd name="T46" fmla="*/ 11 w 175"/>
                <a:gd name="T47" fmla="*/ 150 h 152"/>
                <a:gd name="T48" fmla="*/ 3 w 175"/>
                <a:gd name="T49" fmla="*/ 146 h 152"/>
                <a:gd name="T50" fmla="*/ 0 w 175"/>
                <a:gd name="T51" fmla="*/ 139 h 152"/>
                <a:gd name="T52" fmla="*/ 0 w 175"/>
                <a:gd name="T53" fmla="*/ 128 h 152"/>
                <a:gd name="T54" fmla="*/ 3 w 175"/>
                <a:gd name="T55" fmla="*/ 117 h 152"/>
                <a:gd name="T56" fmla="*/ 11 w 175"/>
                <a:gd name="T57" fmla="*/ 103 h 152"/>
                <a:gd name="T58" fmla="*/ 20 w 175"/>
                <a:gd name="T59" fmla="*/ 89 h 152"/>
                <a:gd name="T60" fmla="*/ 32 w 175"/>
                <a:gd name="T61" fmla="*/ 75 h 152"/>
                <a:gd name="T62" fmla="*/ 46 w 175"/>
                <a:gd name="T63" fmla="*/ 60 h 152"/>
                <a:gd name="T64" fmla="*/ 62 w 175"/>
                <a:gd name="T65" fmla="*/ 44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5" h="152">
                  <a:moveTo>
                    <a:pt x="62" y="44"/>
                  </a:moveTo>
                  <a:lnTo>
                    <a:pt x="80" y="31"/>
                  </a:lnTo>
                  <a:lnTo>
                    <a:pt x="98" y="20"/>
                  </a:lnTo>
                  <a:lnTo>
                    <a:pt x="114" y="11"/>
                  </a:lnTo>
                  <a:lnTo>
                    <a:pt x="129" y="4"/>
                  </a:lnTo>
                  <a:lnTo>
                    <a:pt x="144" y="1"/>
                  </a:lnTo>
                  <a:lnTo>
                    <a:pt x="155" y="0"/>
                  </a:lnTo>
                  <a:lnTo>
                    <a:pt x="165" y="1"/>
                  </a:lnTo>
                  <a:lnTo>
                    <a:pt x="172" y="6"/>
                  </a:lnTo>
                  <a:lnTo>
                    <a:pt x="175" y="13"/>
                  </a:lnTo>
                  <a:lnTo>
                    <a:pt x="174" y="23"/>
                  </a:lnTo>
                  <a:lnTo>
                    <a:pt x="171" y="34"/>
                  </a:lnTo>
                  <a:lnTo>
                    <a:pt x="165" y="47"/>
                  </a:lnTo>
                  <a:lnTo>
                    <a:pt x="155" y="61"/>
                  </a:lnTo>
                  <a:lnTo>
                    <a:pt x="142" y="75"/>
                  </a:lnTo>
                  <a:lnTo>
                    <a:pt x="128" y="90"/>
                  </a:lnTo>
                  <a:lnTo>
                    <a:pt x="112" y="104"/>
                  </a:lnTo>
                  <a:lnTo>
                    <a:pt x="94" y="117"/>
                  </a:lnTo>
                  <a:lnTo>
                    <a:pt x="78" y="129"/>
                  </a:lnTo>
                  <a:lnTo>
                    <a:pt x="61" y="139"/>
                  </a:lnTo>
                  <a:lnTo>
                    <a:pt x="46" y="146"/>
                  </a:lnTo>
                  <a:lnTo>
                    <a:pt x="32" y="150"/>
                  </a:lnTo>
                  <a:lnTo>
                    <a:pt x="20" y="152"/>
                  </a:lnTo>
                  <a:lnTo>
                    <a:pt x="11" y="150"/>
                  </a:lnTo>
                  <a:lnTo>
                    <a:pt x="3" y="146"/>
                  </a:lnTo>
                  <a:lnTo>
                    <a:pt x="0" y="139"/>
                  </a:lnTo>
                  <a:lnTo>
                    <a:pt x="0" y="128"/>
                  </a:lnTo>
                  <a:lnTo>
                    <a:pt x="3" y="117"/>
                  </a:lnTo>
                  <a:lnTo>
                    <a:pt x="11" y="103"/>
                  </a:lnTo>
                  <a:lnTo>
                    <a:pt x="20" y="89"/>
                  </a:lnTo>
                  <a:lnTo>
                    <a:pt x="32" y="75"/>
                  </a:lnTo>
                  <a:lnTo>
                    <a:pt x="46" y="60"/>
                  </a:lnTo>
                  <a:lnTo>
                    <a:pt x="62" y="44"/>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44" name="Freeform 16"/>
            <p:cNvSpPr>
              <a:spLocks/>
            </p:cNvSpPr>
            <p:nvPr/>
          </p:nvSpPr>
          <p:spPr bwMode="auto">
            <a:xfrm>
              <a:off x="3610" y="2998"/>
              <a:ext cx="563" cy="267"/>
            </a:xfrm>
            <a:custGeom>
              <a:avLst/>
              <a:gdLst>
                <a:gd name="T0" fmla="*/ 0 w 563"/>
                <a:gd name="T1" fmla="*/ 13 h 267"/>
                <a:gd name="T2" fmla="*/ 0 w 563"/>
                <a:gd name="T3" fmla="*/ 158 h 267"/>
                <a:gd name="T4" fmla="*/ 16 w 563"/>
                <a:gd name="T5" fmla="*/ 184 h 267"/>
                <a:gd name="T6" fmla="*/ 39 w 563"/>
                <a:gd name="T7" fmla="*/ 206 h 267"/>
                <a:gd name="T8" fmla="*/ 71 w 563"/>
                <a:gd name="T9" fmla="*/ 226 h 267"/>
                <a:gd name="T10" fmla="*/ 107 w 563"/>
                <a:gd name="T11" fmla="*/ 241 h 267"/>
                <a:gd name="T12" fmla="*/ 150 w 563"/>
                <a:gd name="T13" fmla="*/ 253 h 267"/>
                <a:gd name="T14" fmla="*/ 196 w 563"/>
                <a:gd name="T15" fmla="*/ 261 h 267"/>
                <a:gd name="T16" fmla="*/ 243 w 563"/>
                <a:gd name="T17" fmla="*/ 266 h 267"/>
                <a:gd name="T18" fmla="*/ 292 w 563"/>
                <a:gd name="T19" fmla="*/ 267 h 267"/>
                <a:gd name="T20" fmla="*/ 340 w 563"/>
                <a:gd name="T21" fmla="*/ 265 h 267"/>
                <a:gd name="T22" fmla="*/ 386 w 563"/>
                <a:gd name="T23" fmla="*/ 259 h 267"/>
                <a:gd name="T24" fmla="*/ 431 w 563"/>
                <a:gd name="T25" fmla="*/ 250 h 267"/>
                <a:gd name="T26" fmla="*/ 471 w 563"/>
                <a:gd name="T27" fmla="*/ 237 h 267"/>
                <a:gd name="T28" fmla="*/ 505 w 563"/>
                <a:gd name="T29" fmla="*/ 220 h 267"/>
                <a:gd name="T30" fmla="*/ 532 w 563"/>
                <a:gd name="T31" fmla="*/ 201 h 267"/>
                <a:gd name="T32" fmla="*/ 552 w 563"/>
                <a:gd name="T33" fmla="*/ 178 h 267"/>
                <a:gd name="T34" fmla="*/ 563 w 563"/>
                <a:gd name="T35" fmla="*/ 151 h 267"/>
                <a:gd name="T36" fmla="*/ 563 w 563"/>
                <a:gd name="T37" fmla="*/ 0 h 267"/>
                <a:gd name="T38" fmla="*/ 0 w 563"/>
                <a:gd name="T39" fmla="*/ 1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63" h="267">
                  <a:moveTo>
                    <a:pt x="0" y="13"/>
                  </a:moveTo>
                  <a:lnTo>
                    <a:pt x="0" y="158"/>
                  </a:lnTo>
                  <a:lnTo>
                    <a:pt x="16" y="184"/>
                  </a:lnTo>
                  <a:lnTo>
                    <a:pt x="39" y="206"/>
                  </a:lnTo>
                  <a:lnTo>
                    <a:pt x="71" y="226"/>
                  </a:lnTo>
                  <a:lnTo>
                    <a:pt x="107" y="241"/>
                  </a:lnTo>
                  <a:lnTo>
                    <a:pt x="150" y="253"/>
                  </a:lnTo>
                  <a:lnTo>
                    <a:pt x="196" y="261"/>
                  </a:lnTo>
                  <a:lnTo>
                    <a:pt x="243" y="266"/>
                  </a:lnTo>
                  <a:lnTo>
                    <a:pt x="292" y="267"/>
                  </a:lnTo>
                  <a:lnTo>
                    <a:pt x="340" y="265"/>
                  </a:lnTo>
                  <a:lnTo>
                    <a:pt x="386" y="259"/>
                  </a:lnTo>
                  <a:lnTo>
                    <a:pt x="431" y="250"/>
                  </a:lnTo>
                  <a:lnTo>
                    <a:pt x="471" y="237"/>
                  </a:lnTo>
                  <a:lnTo>
                    <a:pt x="505" y="220"/>
                  </a:lnTo>
                  <a:lnTo>
                    <a:pt x="532" y="201"/>
                  </a:lnTo>
                  <a:lnTo>
                    <a:pt x="552" y="178"/>
                  </a:lnTo>
                  <a:lnTo>
                    <a:pt x="563" y="151"/>
                  </a:lnTo>
                  <a:lnTo>
                    <a:pt x="563" y="0"/>
                  </a:lnTo>
                  <a:lnTo>
                    <a:pt x="0" y="13"/>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45" name="Freeform 17"/>
            <p:cNvSpPr>
              <a:spLocks/>
            </p:cNvSpPr>
            <p:nvPr/>
          </p:nvSpPr>
          <p:spPr bwMode="auto">
            <a:xfrm>
              <a:off x="3610" y="2886"/>
              <a:ext cx="563" cy="260"/>
            </a:xfrm>
            <a:custGeom>
              <a:avLst/>
              <a:gdLst>
                <a:gd name="T0" fmla="*/ 310 w 563"/>
                <a:gd name="T1" fmla="*/ 1 h 260"/>
                <a:gd name="T2" fmla="*/ 365 w 563"/>
                <a:gd name="T3" fmla="*/ 6 h 260"/>
                <a:gd name="T4" fmla="*/ 415 w 563"/>
                <a:gd name="T5" fmla="*/ 15 h 260"/>
                <a:gd name="T6" fmla="*/ 461 w 563"/>
                <a:gd name="T7" fmla="*/ 30 h 260"/>
                <a:gd name="T8" fmla="*/ 498 w 563"/>
                <a:gd name="T9" fmla="*/ 47 h 260"/>
                <a:gd name="T10" fmla="*/ 529 w 563"/>
                <a:gd name="T11" fmla="*/ 68 h 260"/>
                <a:gd name="T12" fmla="*/ 550 w 563"/>
                <a:gd name="T13" fmla="*/ 92 h 260"/>
                <a:gd name="T14" fmla="*/ 562 w 563"/>
                <a:gd name="T15" fmla="*/ 117 h 260"/>
                <a:gd name="T16" fmla="*/ 562 w 563"/>
                <a:gd name="T17" fmla="*/ 143 h 260"/>
                <a:gd name="T18" fmla="*/ 550 w 563"/>
                <a:gd name="T19" fmla="*/ 168 h 260"/>
                <a:gd name="T20" fmla="*/ 529 w 563"/>
                <a:gd name="T21" fmla="*/ 191 h 260"/>
                <a:gd name="T22" fmla="*/ 498 w 563"/>
                <a:gd name="T23" fmla="*/ 212 h 260"/>
                <a:gd name="T24" fmla="*/ 461 w 563"/>
                <a:gd name="T25" fmla="*/ 230 h 260"/>
                <a:gd name="T26" fmla="*/ 415 w 563"/>
                <a:gd name="T27" fmla="*/ 244 h 260"/>
                <a:gd name="T28" fmla="*/ 365 w 563"/>
                <a:gd name="T29" fmla="*/ 254 h 260"/>
                <a:gd name="T30" fmla="*/ 310 w 563"/>
                <a:gd name="T31" fmla="*/ 259 h 260"/>
                <a:gd name="T32" fmla="*/ 253 w 563"/>
                <a:gd name="T33" fmla="*/ 259 h 260"/>
                <a:gd name="T34" fmla="*/ 198 w 563"/>
                <a:gd name="T35" fmla="*/ 254 h 260"/>
                <a:gd name="T36" fmla="*/ 147 w 563"/>
                <a:gd name="T37" fmla="*/ 244 h 260"/>
                <a:gd name="T38" fmla="*/ 103 w 563"/>
                <a:gd name="T39" fmla="*/ 230 h 260"/>
                <a:gd name="T40" fmla="*/ 65 w 563"/>
                <a:gd name="T41" fmla="*/ 212 h 260"/>
                <a:gd name="T42" fmla="*/ 34 w 563"/>
                <a:gd name="T43" fmla="*/ 191 h 260"/>
                <a:gd name="T44" fmla="*/ 13 w 563"/>
                <a:gd name="T45" fmla="*/ 168 h 260"/>
                <a:gd name="T46" fmla="*/ 1 w 563"/>
                <a:gd name="T47" fmla="*/ 143 h 260"/>
                <a:gd name="T48" fmla="*/ 1 w 563"/>
                <a:gd name="T49" fmla="*/ 117 h 260"/>
                <a:gd name="T50" fmla="*/ 13 w 563"/>
                <a:gd name="T51" fmla="*/ 92 h 260"/>
                <a:gd name="T52" fmla="*/ 34 w 563"/>
                <a:gd name="T53" fmla="*/ 68 h 260"/>
                <a:gd name="T54" fmla="*/ 65 w 563"/>
                <a:gd name="T55" fmla="*/ 47 h 260"/>
                <a:gd name="T56" fmla="*/ 103 w 563"/>
                <a:gd name="T57" fmla="*/ 30 h 260"/>
                <a:gd name="T58" fmla="*/ 147 w 563"/>
                <a:gd name="T59" fmla="*/ 15 h 260"/>
                <a:gd name="T60" fmla="*/ 198 w 563"/>
                <a:gd name="T61" fmla="*/ 6 h 260"/>
                <a:gd name="T62" fmla="*/ 253 w 563"/>
                <a:gd name="T63" fmla="*/ 1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63" h="260">
                  <a:moveTo>
                    <a:pt x="282" y="0"/>
                  </a:moveTo>
                  <a:lnTo>
                    <a:pt x="310" y="1"/>
                  </a:lnTo>
                  <a:lnTo>
                    <a:pt x="338" y="2"/>
                  </a:lnTo>
                  <a:lnTo>
                    <a:pt x="365" y="6"/>
                  </a:lnTo>
                  <a:lnTo>
                    <a:pt x="391" y="11"/>
                  </a:lnTo>
                  <a:lnTo>
                    <a:pt x="415" y="15"/>
                  </a:lnTo>
                  <a:lnTo>
                    <a:pt x="438" y="22"/>
                  </a:lnTo>
                  <a:lnTo>
                    <a:pt x="461" y="30"/>
                  </a:lnTo>
                  <a:lnTo>
                    <a:pt x="481" y="38"/>
                  </a:lnTo>
                  <a:lnTo>
                    <a:pt x="498" y="47"/>
                  </a:lnTo>
                  <a:lnTo>
                    <a:pt x="515" y="58"/>
                  </a:lnTo>
                  <a:lnTo>
                    <a:pt x="529" y="68"/>
                  </a:lnTo>
                  <a:lnTo>
                    <a:pt x="541" y="79"/>
                  </a:lnTo>
                  <a:lnTo>
                    <a:pt x="550" y="92"/>
                  </a:lnTo>
                  <a:lnTo>
                    <a:pt x="557" y="104"/>
                  </a:lnTo>
                  <a:lnTo>
                    <a:pt x="562" y="117"/>
                  </a:lnTo>
                  <a:lnTo>
                    <a:pt x="563" y="130"/>
                  </a:lnTo>
                  <a:lnTo>
                    <a:pt x="562" y="143"/>
                  </a:lnTo>
                  <a:lnTo>
                    <a:pt x="557" y="156"/>
                  </a:lnTo>
                  <a:lnTo>
                    <a:pt x="550" y="168"/>
                  </a:lnTo>
                  <a:lnTo>
                    <a:pt x="541" y="180"/>
                  </a:lnTo>
                  <a:lnTo>
                    <a:pt x="529" y="191"/>
                  </a:lnTo>
                  <a:lnTo>
                    <a:pt x="515" y="201"/>
                  </a:lnTo>
                  <a:lnTo>
                    <a:pt x="498" y="212"/>
                  </a:lnTo>
                  <a:lnTo>
                    <a:pt x="481" y="221"/>
                  </a:lnTo>
                  <a:lnTo>
                    <a:pt x="461" y="230"/>
                  </a:lnTo>
                  <a:lnTo>
                    <a:pt x="438" y="238"/>
                  </a:lnTo>
                  <a:lnTo>
                    <a:pt x="415" y="244"/>
                  </a:lnTo>
                  <a:lnTo>
                    <a:pt x="391" y="250"/>
                  </a:lnTo>
                  <a:lnTo>
                    <a:pt x="365" y="254"/>
                  </a:lnTo>
                  <a:lnTo>
                    <a:pt x="338" y="258"/>
                  </a:lnTo>
                  <a:lnTo>
                    <a:pt x="310" y="259"/>
                  </a:lnTo>
                  <a:lnTo>
                    <a:pt x="282" y="260"/>
                  </a:lnTo>
                  <a:lnTo>
                    <a:pt x="253" y="259"/>
                  </a:lnTo>
                  <a:lnTo>
                    <a:pt x="225" y="258"/>
                  </a:lnTo>
                  <a:lnTo>
                    <a:pt x="198" y="254"/>
                  </a:lnTo>
                  <a:lnTo>
                    <a:pt x="172" y="250"/>
                  </a:lnTo>
                  <a:lnTo>
                    <a:pt x="147" y="244"/>
                  </a:lnTo>
                  <a:lnTo>
                    <a:pt x="124" y="238"/>
                  </a:lnTo>
                  <a:lnTo>
                    <a:pt x="103" y="230"/>
                  </a:lnTo>
                  <a:lnTo>
                    <a:pt x="83" y="221"/>
                  </a:lnTo>
                  <a:lnTo>
                    <a:pt x="65" y="212"/>
                  </a:lnTo>
                  <a:lnTo>
                    <a:pt x="49" y="201"/>
                  </a:lnTo>
                  <a:lnTo>
                    <a:pt x="34" y="191"/>
                  </a:lnTo>
                  <a:lnTo>
                    <a:pt x="23" y="180"/>
                  </a:lnTo>
                  <a:lnTo>
                    <a:pt x="13" y="168"/>
                  </a:lnTo>
                  <a:lnTo>
                    <a:pt x="6" y="156"/>
                  </a:lnTo>
                  <a:lnTo>
                    <a:pt x="1" y="143"/>
                  </a:lnTo>
                  <a:lnTo>
                    <a:pt x="0" y="130"/>
                  </a:lnTo>
                  <a:lnTo>
                    <a:pt x="1" y="117"/>
                  </a:lnTo>
                  <a:lnTo>
                    <a:pt x="6" y="104"/>
                  </a:lnTo>
                  <a:lnTo>
                    <a:pt x="13" y="92"/>
                  </a:lnTo>
                  <a:lnTo>
                    <a:pt x="23" y="79"/>
                  </a:lnTo>
                  <a:lnTo>
                    <a:pt x="34" y="68"/>
                  </a:lnTo>
                  <a:lnTo>
                    <a:pt x="49" y="58"/>
                  </a:lnTo>
                  <a:lnTo>
                    <a:pt x="65" y="47"/>
                  </a:lnTo>
                  <a:lnTo>
                    <a:pt x="83" y="38"/>
                  </a:lnTo>
                  <a:lnTo>
                    <a:pt x="103" y="30"/>
                  </a:lnTo>
                  <a:lnTo>
                    <a:pt x="124" y="22"/>
                  </a:lnTo>
                  <a:lnTo>
                    <a:pt x="147" y="15"/>
                  </a:lnTo>
                  <a:lnTo>
                    <a:pt x="172" y="11"/>
                  </a:lnTo>
                  <a:lnTo>
                    <a:pt x="198" y="6"/>
                  </a:lnTo>
                  <a:lnTo>
                    <a:pt x="225" y="2"/>
                  </a:lnTo>
                  <a:lnTo>
                    <a:pt x="253" y="1"/>
                  </a:lnTo>
                  <a:lnTo>
                    <a:pt x="282"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46" name="Freeform 18"/>
            <p:cNvSpPr>
              <a:spLocks/>
            </p:cNvSpPr>
            <p:nvPr/>
          </p:nvSpPr>
          <p:spPr bwMode="auto">
            <a:xfrm>
              <a:off x="4377" y="1921"/>
              <a:ext cx="952" cy="1692"/>
            </a:xfrm>
            <a:custGeom>
              <a:avLst/>
              <a:gdLst>
                <a:gd name="T0" fmla="*/ 202 w 952"/>
                <a:gd name="T1" fmla="*/ 70 h 1692"/>
                <a:gd name="T2" fmla="*/ 224 w 952"/>
                <a:gd name="T3" fmla="*/ 48 h 1692"/>
                <a:gd name="T4" fmla="*/ 268 w 952"/>
                <a:gd name="T5" fmla="*/ 29 h 1692"/>
                <a:gd name="T6" fmla="*/ 328 w 952"/>
                <a:gd name="T7" fmla="*/ 14 h 1692"/>
                <a:gd name="T8" fmla="*/ 399 w 952"/>
                <a:gd name="T9" fmla="*/ 4 h 1692"/>
                <a:gd name="T10" fmla="*/ 475 w 952"/>
                <a:gd name="T11" fmla="*/ 0 h 1692"/>
                <a:gd name="T12" fmla="*/ 551 w 952"/>
                <a:gd name="T13" fmla="*/ 1 h 1692"/>
                <a:gd name="T14" fmla="*/ 620 w 952"/>
                <a:gd name="T15" fmla="*/ 9 h 1692"/>
                <a:gd name="T16" fmla="*/ 667 w 952"/>
                <a:gd name="T17" fmla="*/ 20 h 1692"/>
                <a:gd name="T18" fmla="*/ 697 w 952"/>
                <a:gd name="T19" fmla="*/ 30 h 1692"/>
                <a:gd name="T20" fmla="*/ 719 w 952"/>
                <a:gd name="T21" fmla="*/ 43 h 1692"/>
                <a:gd name="T22" fmla="*/ 735 w 952"/>
                <a:gd name="T23" fmla="*/ 58 h 1692"/>
                <a:gd name="T24" fmla="*/ 742 w 952"/>
                <a:gd name="T25" fmla="*/ 217 h 1692"/>
                <a:gd name="T26" fmla="*/ 791 w 952"/>
                <a:gd name="T27" fmla="*/ 230 h 1692"/>
                <a:gd name="T28" fmla="*/ 833 w 952"/>
                <a:gd name="T29" fmla="*/ 250 h 1692"/>
                <a:gd name="T30" fmla="*/ 868 w 952"/>
                <a:gd name="T31" fmla="*/ 279 h 1692"/>
                <a:gd name="T32" fmla="*/ 898 w 952"/>
                <a:gd name="T33" fmla="*/ 310 h 1692"/>
                <a:gd name="T34" fmla="*/ 921 w 952"/>
                <a:gd name="T35" fmla="*/ 348 h 1692"/>
                <a:gd name="T36" fmla="*/ 938 w 952"/>
                <a:gd name="T37" fmla="*/ 388 h 1692"/>
                <a:gd name="T38" fmla="*/ 948 w 952"/>
                <a:gd name="T39" fmla="*/ 432 h 1692"/>
                <a:gd name="T40" fmla="*/ 952 w 952"/>
                <a:gd name="T41" fmla="*/ 476 h 1692"/>
                <a:gd name="T42" fmla="*/ 948 w 952"/>
                <a:gd name="T43" fmla="*/ 1502 h 1692"/>
                <a:gd name="T44" fmla="*/ 926 w 952"/>
                <a:gd name="T45" fmla="*/ 1549 h 1692"/>
                <a:gd name="T46" fmla="*/ 887 w 952"/>
                <a:gd name="T47" fmla="*/ 1590 h 1692"/>
                <a:gd name="T48" fmla="*/ 832 w 952"/>
                <a:gd name="T49" fmla="*/ 1623 h 1692"/>
                <a:gd name="T50" fmla="*/ 765 w 952"/>
                <a:gd name="T51" fmla="*/ 1650 h 1692"/>
                <a:gd name="T52" fmla="*/ 688 w 952"/>
                <a:gd name="T53" fmla="*/ 1670 h 1692"/>
                <a:gd name="T54" fmla="*/ 605 w 952"/>
                <a:gd name="T55" fmla="*/ 1685 h 1692"/>
                <a:gd name="T56" fmla="*/ 516 w 952"/>
                <a:gd name="T57" fmla="*/ 1692 h 1692"/>
                <a:gd name="T58" fmla="*/ 428 w 952"/>
                <a:gd name="T59" fmla="*/ 1692 h 1692"/>
                <a:gd name="T60" fmla="*/ 341 w 952"/>
                <a:gd name="T61" fmla="*/ 1685 h 1692"/>
                <a:gd name="T62" fmla="*/ 257 w 952"/>
                <a:gd name="T63" fmla="*/ 1673 h 1692"/>
                <a:gd name="T64" fmla="*/ 181 w 952"/>
                <a:gd name="T65" fmla="*/ 1653 h 1692"/>
                <a:gd name="T66" fmla="*/ 115 w 952"/>
                <a:gd name="T67" fmla="*/ 1627 h 1692"/>
                <a:gd name="T68" fmla="*/ 61 w 952"/>
                <a:gd name="T69" fmla="*/ 1595 h 1692"/>
                <a:gd name="T70" fmla="*/ 23 w 952"/>
                <a:gd name="T71" fmla="*/ 1556 h 1692"/>
                <a:gd name="T72" fmla="*/ 2 w 952"/>
                <a:gd name="T73" fmla="*/ 1511 h 1692"/>
                <a:gd name="T74" fmla="*/ 0 w 952"/>
                <a:gd name="T75" fmla="*/ 476 h 1692"/>
                <a:gd name="T76" fmla="*/ 2 w 952"/>
                <a:gd name="T77" fmla="*/ 442 h 1692"/>
                <a:gd name="T78" fmla="*/ 9 w 952"/>
                <a:gd name="T79" fmla="*/ 405 h 1692"/>
                <a:gd name="T80" fmla="*/ 23 w 952"/>
                <a:gd name="T81" fmla="*/ 366 h 1692"/>
                <a:gd name="T82" fmla="*/ 43 w 952"/>
                <a:gd name="T83" fmla="*/ 329 h 1692"/>
                <a:gd name="T84" fmla="*/ 70 w 952"/>
                <a:gd name="T85" fmla="*/ 294 h 1692"/>
                <a:gd name="T86" fmla="*/ 106 w 952"/>
                <a:gd name="T87" fmla="*/ 264 h 1692"/>
                <a:gd name="T88" fmla="*/ 148 w 952"/>
                <a:gd name="T89" fmla="*/ 242 h 1692"/>
                <a:gd name="T90" fmla="*/ 200 w 952"/>
                <a:gd name="T91" fmla="*/ 228 h 1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52" h="1692">
                  <a:moveTo>
                    <a:pt x="200" y="82"/>
                  </a:moveTo>
                  <a:lnTo>
                    <a:pt x="202" y="70"/>
                  </a:lnTo>
                  <a:lnTo>
                    <a:pt x="210" y="58"/>
                  </a:lnTo>
                  <a:lnTo>
                    <a:pt x="224" y="48"/>
                  </a:lnTo>
                  <a:lnTo>
                    <a:pt x="244" y="37"/>
                  </a:lnTo>
                  <a:lnTo>
                    <a:pt x="268" y="29"/>
                  </a:lnTo>
                  <a:lnTo>
                    <a:pt x="296" y="21"/>
                  </a:lnTo>
                  <a:lnTo>
                    <a:pt x="328" y="14"/>
                  </a:lnTo>
                  <a:lnTo>
                    <a:pt x="362" y="9"/>
                  </a:lnTo>
                  <a:lnTo>
                    <a:pt x="399" y="4"/>
                  </a:lnTo>
                  <a:lnTo>
                    <a:pt x="436" y="2"/>
                  </a:lnTo>
                  <a:lnTo>
                    <a:pt x="475" y="0"/>
                  </a:lnTo>
                  <a:lnTo>
                    <a:pt x="513" y="0"/>
                  </a:lnTo>
                  <a:lnTo>
                    <a:pt x="551" y="1"/>
                  </a:lnTo>
                  <a:lnTo>
                    <a:pt x="586" y="4"/>
                  </a:lnTo>
                  <a:lnTo>
                    <a:pt x="620" y="9"/>
                  </a:lnTo>
                  <a:lnTo>
                    <a:pt x="652" y="15"/>
                  </a:lnTo>
                  <a:lnTo>
                    <a:pt x="667" y="20"/>
                  </a:lnTo>
                  <a:lnTo>
                    <a:pt x="682" y="24"/>
                  </a:lnTo>
                  <a:lnTo>
                    <a:pt x="697" y="30"/>
                  </a:lnTo>
                  <a:lnTo>
                    <a:pt x="708" y="36"/>
                  </a:lnTo>
                  <a:lnTo>
                    <a:pt x="719" y="43"/>
                  </a:lnTo>
                  <a:lnTo>
                    <a:pt x="728" y="50"/>
                  </a:lnTo>
                  <a:lnTo>
                    <a:pt x="735" y="58"/>
                  </a:lnTo>
                  <a:lnTo>
                    <a:pt x="741" y="68"/>
                  </a:lnTo>
                  <a:lnTo>
                    <a:pt x="742" y="217"/>
                  </a:lnTo>
                  <a:lnTo>
                    <a:pt x="767" y="223"/>
                  </a:lnTo>
                  <a:lnTo>
                    <a:pt x="791" y="230"/>
                  </a:lnTo>
                  <a:lnTo>
                    <a:pt x="813" y="240"/>
                  </a:lnTo>
                  <a:lnTo>
                    <a:pt x="833" y="250"/>
                  </a:lnTo>
                  <a:lnTo>
                    <a:pt x="852" y="263"/>
                  </a:lnTo>
                  <a:lnTo>
                    <a:pt x="868" y="279"/>
                  </a:lnTo>
                  <a:lnTo>
                    <a:pt x="884" y="294"/>
                  </a:lnTo>
                  <a:lnTo>
                    <a:pt x="898" y="310"/>
                  </a:lnTo>
                  <a:lnTo>
                    <a:pt x="911" y="329"/>
                  </a:lnTo>
                  <a:lnTo>
                    <a:pt x="921" y="348"/>
                  </a:lnTo>
                  <a:lnTo>
                    <a:pt x="930" y="368"/>
                  </a:lnTo>
                  <a:lnTo>
                    <a:pt x="938" y="388"/>
                  </a:lnTo>
                  <a:lnTo>
                    <a:pt x="944" y="411"/>
                  </a:lnTo>
                  <a:lnTo>
                    <a:pt x="948" y="432"/>
                  </a:lnTo>
                  <a:lnTo>
                    <a:pt x="951" y="454"/>
                  </a:lnTo>
                  <a:lnTo>
                    <a:pt x="952" y="476"/>
                  </a:lnTo>
                  <a:lnTo>
                    <a:pt x="952" y="1476"/>
                  </a:lnTo>
                  <a:lnTo>
                    <a:pt x="948" y="1502"/>
                  </a:lnTo>
                  <a:lnTo>
                    <a:pt x="940" y="1527"/>
                  </a:lnTo>
                  <a:lnTo>
                    <a:pt x="926" y="1549"/>
                  </a:lnTo>
                  <a:lnTo>
                    <a:pt x="908" y="1570"/>
                  </a:lnTo>
                  <a:lnTo>
                    <a:pt x="887" y="1590"/>
                  </a:lnTo>
                  <a:lnTo>
                    <a:pt x="861" y="1608"/>
                  </a:lnTo>
                  <a:lnTo>
                    <a:pt x="832" y="1623"/>
                  </a:lnTo>
                  <a:lnTo>
                    <a:pt x="800" y="1637"/>
                  </a:lnTo>
                  <a:lnTo>
                    <a:pt x="765" y="1650"/>
                  </a:lnTo>
                  <a:lnTo>
                    <a:pt x="727" y="1661"/>
                  </a:lnTo>
                  <a:lnTo>
                    <a:pt x="688" y="1670"/>
                  </a:lnTo>
                  <a:lnTo>
                    <a:pt x="647" y="1679"/>
                  </a:lnTo>
                  <a:lnTo>
                    <a:pt x="605" y="1685"/>
                  </a:lnTo>
                  <a:lnTo>
                    <a:pt x="561" y="1688"/>
                  </a:lnTo>
                  <a:lnTo>
                    <a:pt x="516" y="1692"/>
                  </a:lnTo>
                  <a:lnTo>
                    <a:pt x="473" y="1692"/>
                  </a:lnTo>
                  <a:lnTo>
                    <a:pt x="428" y="1692"/>
                  </a:lnTo>
                  <a:lnTo>
                    <a:pt x="383" y="1689"/>
                  </a:lnTo>
                  <a:lnTo>
                    <a:pt x="341" y="1685"/>
                  </a:lnTo>
                  <a:lnTo>
                    <a:pt x="299" y="1680"/>
                  </a:lnTo>
                  <a:lnTo>
                    <a:pt x="257" y="1673"/>
                  </a:lnTo>
                  <a:lnTo>
                    <a:pt x="219" y="1663"/>
                  </a:lnTo>
                  <a:lnTo>
                    <a:pt x="181" y="1653"/>
                  </a:lnTo>
                  <a:lnTo>
                    <a:pt x="147" y="1641"/>
                  </a:lnTo>
                  <a:lnTo>
                    <a:pt x="115" y="1627"/>
                  </a:lnTo>
                  <a:lnTo>
                    <a:pt x="87" y="1612"/>
                  </a:lnTo>
                  <a:lnTo>
                    <a:pt x="61" y="1595"/>
                  </a:lnTo>
                  <a:lnTo>
                    <a:pt x="40" y="1576"/>
                  </a:lnTo>
                  <a:lnTo>
                    <a:pt x="23" y="1556"/>
                  </a:lnTo>
                  <a:lnTo>
                    <a:pt x="10" y="1535"/>
                  </a:lnTo>
                  <a:lnTo>
                    <a:pt x="2" y="1511"/>
                  </a:lnTo>
                  <a:lnTo>
                    <a:pt x="0" y="1487"/>
                  </a:lnTo>
                  <a:lnTo>
                    <a:pt x="0" y="476"/>
                  </a:lnTo>
                  <a:lnTo>
                    <a:pt x="0" y="460"/>
                  </a:lnTo>
                  <a:lnTo>
                    <a:pt x="2" y="442"/>
                  </a:lnTo>
                  <a:lnTo>
                    <a:pt x="4" y="423"/>
                  </a:lnTo>
                  <a:lnTo>
                    <a:pt x="9" y="405"/>
                  </a:lnTo>
                  <a:lnTo>
                    <a:pt x="15" y="386"/>
                  </a:lnTo>
                  <a:lnTo>
                    <a:pt x="23" y="366"/>
                  </a:lnTo>
                  <a:lnTo>
                    <a:pt x="33" y="347"/>
                  </a:lnTo>
                  <a:lnTo>
                    <a:pt x="43" y="329"/>
                  </a:lnTo>
                  <a:lnTo>
                    <a:pt x="56" y="312"/>
                  </a:lnTo>
                  <a:lnTo>
                    <a:pt x="70" y="294"/>
                  </a:lnTo>
                  <a:lnTo>
                    <a:pt x="87" y="279"/>
                  </a:lnTo>
                  <a:lnTo>
                    <a:pt x="106" y="264"/>
                  </a:lnTo>
                  <a:lnTo>
                    <a:pt x="126" y="253"/>
                  </a:lnTo>
                  <a:lnTo>
                    <a:pt x="148" y="242"/>
                  </a:lnTo>
                  <a:lnTo>
                    <a:pt x="173" y="234"/>
                  </a:lnTo>
                  <a:lnTo>
                    <a:pt x="200" y="228"/>
                  </a:lnTo>
                  <a:lnTo>
                    <a:pt x="200" y="82"/>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47" name="Freeform 19"/>
            <p:cNvSpPr>
              <a:spLocks/>
            </p:cNvSpPr>
            <p:nvPr/>
          </p:nvSpPr>
          <p:spPr bwMode="auto">
            <a:xfrm>
              <a:off x="3153" y="3213"/>
              <a:ext cx="232" cy="97"/>
            </a:xfrm>
            <a:custGeom>
              <a:avLst/>
              <a:gdLst>
                <a:gd name="T0" fmla="*/ 6 w 232"/>
                <a:gd name="T1" fmla="*/ 9 h 97"/>
                <a:gd name="T2" fmla="*/ 0 w 232"/>
                <a:gd name="T3" fmla="*/ 20 h 97"/>
                <a:gd name="T4" fmla="*/ 0 w 232"/>
                <a:gd name="T5" fmla="*/ 58 h 97"/>
                <a:gd name="T6" fmla="*/ 9 w 232"/>
                <a:gd name="T7" fmla="*/ 70 h 97"/>
                <a:gd name="T8" fmla="*/ 17 w 232"/>
                <a:gd name="T9" fmla="*/ 76 h 97"/>
                <a:gd name="T10" fmla="*/ 28 w 232"/>
                <a:gd name="T11" fmla="*/ 81 h 97"/>
                <a:gd name="T12" fmla="*/ 39 w 232"/>
                <a:gd name="T13" fmla="*/ 85 h 97"/>
                <a:gd name="T14" fmla="*/ 51 w 232"/>
                <a:gd name="T15" fmla="*/ 90 h 97"/>
                <a:gd name="T16" fmla="*/ 65 w 232"/>
                <a:gd name="T17" fmla="*/ 92 h 97"/>
                <a:gd name="T18" fmla="*/ 81 w 232"/>
                <a:gd name="T19" fmla="*/ 95 h 97"/>
                <a:gd name="T20" fmla="*/ 96 w 232"/>
                <a:gd name="T21" fmla="*/ 97 h 97"/>
                <a:gd name="T22" fmla="*/ 111 w 232"/>
                <a:gd name="T23" fmla="*/ 97 h 97"/>
                <a:gd name="T24" fmla="*/ 126 w 232"/>
                <a:gd name="T25" fmla="*/ 97 h 97"/>
                <a:gd name="T26" fmla="*/ 143 w 232"/>
                <a:gd name="T27" fmla="*/ 96 h 97"/>
                <a:gd name="T28" fmla="*/ 158 w 232"/>
                <a:gd name="T29" fmla="*/ 93 h 97"/>
                <a:gd name="T30" fmla="*/ 174 w 232"/>
                <a:gd name="T31" fmla="*/ 91 h 97"/>
                <a:gd name="T32" fmla="*/ 188 w 232"/>
                <a:gd name="T33" fmla="*/ 86 h 97"/>
                <a:gd name="T34" fmla="*/ 201 w 232"/>
                <a:gd name="T35" fmla="*/ 82 h 97"/>
                <a:gd name="T36" fmla="*/ 214 w 232"/>
                <a:gd name="T37" fmla="*/ 75 h 97"/>
                <a:gd name="T38" fmla="*/ 224 w 232"/>
                <a:gd name="T39" fmla="*/ 68 h 97"/>
                <a:gd name="T40" fmla="*/ 232 w 232"/>
                <a:gd name="T41" fmla="*/ 51 h 97"/>
                <a:gd name="T42" fmla="*/ 232 w 232"/>
                <a:gd name="T43" fmla="*/ 16 h 97"/>
                <a:gd name="T44" fmla="*/ 222 w 232"/>
                <a:gd name="T45" fmla="*/ 0 h 97"/>
                <a:gd name="T46" fmla="*/ 6 w 232"/>
                <a:gd name="T47" fmla="*/ 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2" h="97">
                  <a:moveTo>
                    <a:pt x="6" y="9"/>
                  </a:moveTo>
                  <a:lnTo>
                    <a:pt x="0" y="20"/>
                  </a:lnTo>
                  <a:lnTo>
                    <a:pt x="0" y="58"/>
                  </a:lnTo>
                  <a:lnTo>
                    <a:pt x="9" y="70"/>
                  </a:lnTo>
                  <a:lnTo>
                    <a:pt x="17" y="76"/>
                  </a:lnTo>
                  <a:lnTo>
                    <a:pt x="28" y="81"/>
                  </a:lnTo>
                  <a:lnTo>
                    <a:pt x="39" y="85"/>
                  </a:lnTo>
                  <a:lnTo>
                    <a:pt x="51" y="90"/>
                  </a:lnTo>
                  <a:lnTo>
                    <a:pt x="65" y="92"/>
                  </a:lnTo>
                  <a:lnTo>
                    <a:pt x="81" y="95"/>
                  </a:lnTo>
                  <a:lnTo>
                    <a:pt x="96" y="97"/>
                  </a:lnTo>
                  <a:lnTo>
                    <a:pt x="111" y="97"/>
                  </a:lnTo>
                  <a:lnTo>
                    <a:pt x="126" y="97"/>
                  </a:lnTo>
                  <a:lnTo>
                    <a:pt x="143" y="96"/>
                  </a:lnTo>
                  <a:lnTo>
                    <a:pt x="158" y="93"/>
                  </a:lnTo>
                  <a:lnTo>
                    <a:pt x="174" y="91"/>
                  </a:lnTo>
                  <a:lnTo>
                    <a:pt x="188" y="86"/>
                  </a:lnTo>
                  <a:lnTo>
                    <a:pt x="201" y="82"/>
                  </a:lnTo>
                  <a:lnTo>
                    <a:pt x="214" y="75"/>
                  </a:lnTo>
                  <a:lnTo>
                    <a:pt x="224" y="68"/>
                  </a:lnTo>
                  <a:lnTo>
                    <a:pt x="232" y="51"/>
                  </a:lnTo>
                  <a:lnTo>
                    <a:pt x="232" y="16"/>
                  </a:lnTo>
                  <a:lnTo>
                    <a:pt x="222" y="0"/>
                  </a:lnTo>
                  <a:lnTo>
                    <a:pt x="6" y="9"/>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48" name="Freeform 20"/>
            <p:cNvSpPr>
              <a:spLocks/>
            </p:cNvSpPr>
            <p:nvPr/>
          </p:nvSpPr>
          <p:spPr bwMode="auto">
            <a:xfrm>
              <a:off x="3297" y="3368"/>
              <a:ext cx="231" cy="96"/>
            </a:xfrm>
            <a:custGeom>
              <a:avLst/>
              <a:gdLst>
                <a:gd name="T0" fmla="*/ 6 w 231"/>
                <a:gd name="T1" fmla="*/ 8 h 96"/>
                <a:gd name="T2" fmla="*/ 0 w 231"/>
                <a:gd name="T3" fmla="*/ 20 h 96"/>
                <a:gd name="T4" fmla="*/ 0 w 231"/>
                <a:gd name="T5" fmla="*/ 56 h 96"/>
                <a:gd name="T6" fmla="*/ 7 w 231"/>
                <a:gd name="T7" fmla="*/ 70 h 96"/>
                <a:gd name="T8" fmla="*/ 15 w 231"/>
                <a:gd name="T9" fmla="*/ 76 h 96"/>
                <a:gd name="T10" fmla="*/ 26 w 231"/>
                <a:gd name="T11" fmla="*/ 81 h 96"/>
                <a:gd name="T12" fmla="*/ 38 w 231"/>
                <a:gd name="T13" fmla="*/ 84 h 96"/>
                <a:gd name="T14" fmla="*/ 51 w 231"/>
                <a:gd name="T15" fmla="*/ 89 h 96"/>
                <a:gd name="T16" fmla="*/ 65 w 231"/>
                <a:gd name="T17" fmla="*/ 92 h 96"/>
                <a:gd name="T18" fmla="*/ 79 w 231"/>
                <a:gd name="T19" fmla="*/ 94 h 96"/>
                <a:gd name="T20" fmla="*/ 94 w 231"/>
                <a:gd name="T21" fmla="*/ 95 h 96"/>
                <a:gd name="T22" fmla="*/ 111 w 231"/>
                <a:gd name="T23" fmla="*/ 96 h 96"/>
                <a:gd name="T24" fmla="*/ 126 w 231"/>
                <a:gd name="T25" fmla="*/ 96 h 96"/>
                <a:gd name="T26" fmla="*/ 143 w 231"/>
                <a:gd name="T27" fmla="*/ 95 h 96"/>
                <a:gd name="T28" fmla="*/ 158 w 231"/>
                <a:gd name="T29" fmla="*/ 93 h 96"/>
                <a:gd name="T30" fmla="*/ 172 w 231"/>
                <a:gd name="T31" fmla="*/ 89 h 96"/>
                <a:gd name="T32" fmla="*/ 186 w 231"/>
                <a:gd name="T33" fmla="*/ 86 h 96"/>
                <a:gd name="T34" fmla="*/ 200 w 231"/>
                <a:gd name="T35" fmla="*/ 81 h 96"/>
                <a:gd name="T36" fmla="*/ 212 w 231"/>
                <a:gd name="T37" fmla="*/ 74 h 96"/>
                <a:gd name="T38" fmla="*/ 223 w 231"/>
                <a:gd name="T39" fmla="*/ 67 h 96"/>
                <a:gd name="T40" fmla="*/ 231 w 231"/>
                <a:gd name="T41" fmla="*/ 50 h 96"/>
                <a:gd name="T42" fmla="*/ 231 w 231"/>
                <a:gd name="T43" fmla="*/ 15 h 96"/>
                <a:gd name="T44" fmla="*/ 221 w 231"/>
                <a:gd name="T45" fmla="*/ 0 h 96"/>
                <a:gd name="T46" fmla="*/ 6 w 231"/>
                <a:gd name="T47" fmla="*/ 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1" h="96">
                  <a:moveTo>
                    <a:pt x="6" y="8"/>
                  </a:moveTo>
                  <a:lnTo>
                    <a:pt x="0" y="20"/>
                  </a:lnTo>
                  <a:lnTo>
                    <a:pt x="0" y="56"/>
                  </a:lnTo>
                  <a:lnTo>
                    <a:pt x="7" y="70"/>
                  </a:lnTo>
                  <a:lnTo>
                    <a:pt x="15" y="76"/>
                  </a:lnTo>
                  <a:lnTo>
                    <a:pt x="26" y="81"/>
                  </a:lnTo>
                  <a:lnTo>
                    <a:pt x="38" y="84"/>
                  </a:lnTo>
                  <a:lnTo>
                    <a:pt x="51" y="89"/>
                  </a:lnTo>
                  <a:lnTo>
                    <a:pt x="65" y="92"/>
                  </a:lnTo>
                  <a:lnTo>
                    <a:pt x="79" y="94"/>
                  </a:lnTo>
                  <a:lnTo>
                    <a:pt x="94" y="95"/>
                  </a:lnTo>
                  <a:lnTo>
                    <a:pt x="111" y="96"/>
                  </a:lnTo>
                  <a:lnTo>
                    <a:pt x="126" y="96"/>
                  </a:lnTo>
                  <a:lnTo>
                    <a:pt x="143" y="95"/>
                  </a:lnTo>
                  <a:lnTo>
                    <a:pt x="158" y="93"/>
                  </a:lnTo>
                  <a:lnTo>
                    <a:pt x="172" y="89"/>
                  </a:lnTo>
                  <a:lnTo>
                    <a:pt x="186" y="86"/>
                  </a:lnTo>
                  <a:lnTo>
                    <a:pt x="200" y="81"/>
                  </a:lnTo>
                  <a:lnTo>
                    <a:pt x="212" y="74"/>
                  </a:lnTo>
                  <a:lnTo>
                    <a:pt x="223" y="67"/>
                  </a:lnTo>
                  <a:lnTo>
                    <a:pt x="231" y="50"/>
                  </a:lnTo>
                  <a:lnTo>
                    <a:pt x="231" y="15"/>
                  </a:lnTo>
                  <a:lnTo>
                    <a:pt x="221" y="0"/>
                  </a:lnTo>
                  <a:lnTo>
                    <a:pt x="6" y="8"/>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49" name="Freeform 21"/>
            <p:cNvSpPr>
              <a:spLocks/>
            </p:cNvSpPr>
            <p:nvPr/>
          </p:nvSpPr>
          <p:spPr bwMode="auto">
            <a:xfrm>
              <a:off x="4012" y="3686"/>
              <a:ext cx="230" cy="96"/>
            </a:xfrm>
            <a:custGeom>
              <a:avLst/>
              <a:gdLst>
                <a:gd name="T0" fmla="*/ 6 w 230"/>
                <a:gd name="T1" fmla="*/ 7 h 96"/>
                <a:gd name="T2" fmla="*/ 0 w 230"/>
                <a:gd name="T3" fmla="*/ 18 h 96"/>
                <a:gd name="T4" fmla="*/ 0 w 230"/>
                <a:gd name="T5" fmla="*/ 56 h 96"/>
                <a:gd name="T6" fmla="*/ 7 w 230"/>
                <a:gd name="T7" fmla="*/ 69 h 96"/>
                <a:gd name="T8" fmla="*/ 15 w 230"/>
                <a:gd name="T9" fmla="*/ 75 h 96"/>
                <a:gd name="T10" fmla="*/ 26 w 230"/>
                <a:gd name="T11" fmla="*/ 80 h 96"/>
                <a:gd name="T12" fmla="*/ 37 w 230"/>
                <a:gd name="T13" fmla="*/ 84 h 96"/>
                <a:gd name="T14" fmla="*/ 50 w 230"/>
                <a:gd name="T15" fmla="*/ 88 h 96"/>
                <a:gd name="T16" fmla="*/ 64 w 230"/>
                <a:gd name="T17" fmla="*/ 91 h 96"/>
                <a:gd name="T18" fmla="*/ 79 w 230"/>
                <a:gd name="T19" fmla="*/ 94 h 96"/>
                <a:gd name="T20" fmla="*/ 94 w 230"/>
                <a:gd name="T21" fmla="*/ 95 h 96"/>
                <a:gd name="T22" fmla="*/ 110 w 230"/>
                <a:gd name="T23" fmla="*/ 96 h 96"/>
                <a:gd name="T24" fmla="*/ 126 w 230"/>
                <a:gd name="T25" fmla="*/ 95 h 96"/>
                <a:gd name="T26" fmla="*/ 142 w 230"/>
                <a:gd name="T27" fmla="*/ 95 h 96"/>
                <a:gd name="T28" fmla="*/ 157 w 230"/>
                <a:gd name="T29" fmla="*/ 93 h 96"/>
                <a:gd name="T30" fmla="*/ 172 w 230"/>
                <a:gd name="T31" fmla="*/ 89 h 96"/>
                <a:gd name="T32" fmla="*/ 186 w 230"/>
                <a:gd name="T33" fmla="*/ 86 h 96"/>
                <a:gd name="T34" fmla="*/ 200 w 230"/>
                <a:gd name="T35" fmla="*/ 81 h 96"/>
                <a:gd name="T36" fmla="*/ 212 w 230"/>
                <a:gd name="T37" fmla="*/ 74 h 96"/>
                <a:gd name="T38" fmla="*/ 222 w 230"/>
                <a:gd name="T39" fmla="*/ 67 h 96"/>
                <a:gd name="T40" fmla="*/ 230 w 230"/>
                <a:gd name="T41" fmla="*/ 50 h 96"/>
                <a:gd name="T42" fmla="*/ 230 w 230"/>
                <a:gd name="T43" fmla="*/ 14 h 96"/>
                <a:gd name="T44" fmla="*/ 221 w 230"/>
                <a:gd name="T45" fmla="*/ 0 h 96"/>
                <a:gd name="T46" fmla="*/ 6 w 230"/>
                <a:gd name="T47" fmla="*/ 7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96">
                  <a:moveTo>
                    <a:pt x="6" y="7"/>
                  </a:moveTo>
                  <a:lnTo>
                    <a:pt x="0" y="18"/>
                  </a:lnTo>
                  <a:lnTo>
                    <a:pt x="0" y="56"/>
                  </a:lnTo>
                  <a:lnTo>
                    <a:pt x="7" y="69"/>
                  </a:lnTo>
                  <a:lnTo>
                    <a:pt x="15" y="75"/>
                  </a:lnTo>
                  <a:lnTo>
                    <a:pt x="26" y="80"/>
                  </a:lnTo>
                  <a:lnTo>
                    <a:pt x="37" y="84"/>
                  </a:lnTo>
                  <a:lnTo>
                    <a:pt x="50" y="88"/>
                  </a:lnTo>
                  <a:lnTo>
                    <a:pt x="64" y="91"/>
                  </a:lnTo>
                  <a:lnTo>
                    <a:pt x="79" y="94"/>
                  </a:lnTo>
                  <a:lnTo>
                    <a:pt x="94" y="95"/>
                  </a:lnTo>
                  <a:lnTo>
                    <a:pt x="110" y="96"/>
                  </a:lnTo>
                  <a:lnTo>
                    <a:pt x="126" y="95"/>
                  </a:lnTo>
                  <a:lnTo>
                    <a:pt x="142" y="95"/>
                  </a:lnTo>
                  <a:lnTo>
                    <a:pt x="157" y="93"/>
                  </a:lnTo>
                  <a:lnTo>
                    <a:pt x="172" y="89"/>
                  </a:lnTo>
                  <a:lnTo>
                    <a:pt x="186" y="86"/>
                  </a:lnTo>
                  <a:lnTo>
                    <a:pt x="200" y="81"/>
                  </a:lnTo>
                  <a:lnTo>
                    <a:pt x="212" y="74"/>
                  </a:lnTo>
                  <a:lnTo>
                    <a:pt x="222" y="67"/>
                  </a:lnTo>
                  <a:lnTo>
                    <a:pt x="230" y="50"/>
                  </a:lnTo>
                  <a:lnTo>
                    <a:pt x="230" y="14"/>
                  </a:lnTo>
                  <a:lnTo>
                    <a:pt x="221" y="0"/>
                  </a:lnTo>
                  <a:lnTo>
                    <a:pt x="6" y="7"/>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50" name="Freeform 22"/>
            <p:cNvSpPr>
              <a:spLocks/>
            </p:cNvSpPr>
            <p:nvPr/>
          </p:nvSpPr>
          <p:spPr bwMode="auto">
            <a:xfrm>
              <a:off x="3574" y="3722"/>
              <a:ext cx="230" cy="98"/>
            </a:xfrm>
            <a:custGeom>
              <a:avLst/>
              <a:gdLst>
                <a:gd name="T0" fmla="*/ 6 w 230"/>
                <a:gd name="T1" fmla="*/ 10 h 98"/>
                <a:gd name="T2" fmla="*/ 0 w 230"/>
                <a:gd name="T3" fmla="*/ 21 h 98"/>
                <a:gd name="T4" fmla="*/ 0 w 230"/>
                <a:gd name="T5" fmla="*/ 58 h 98"/>
                <a:gd name="T6" fmla="*/ 7 w 230"/>
                <a:gd name="T7" fmla="*/ 72 h 98"/>
                <a:gd name="T8" fmla="*/ 15 w 230"/>
                <a:gd name="T9" fmla="*/ 78 h 98"/>
                <a:gd name="T10" fmla="*/ 26 w 230"/>
                <a:gd name="T11" fmla="*/ 83 h 98"/>
                <a:gd name="T12" fmla="*/ 37 w 230"/>
                <a:gd name="T13" fmla="*/ 87 h 98"/>
                <a:gd name="T14" fmla="*/ 49 w 230"/>
                <a:gd name="T15" fmla="*/ 91 h 98"/>
                <a:gd name="T16" fmla="*/ 63 w 230"/>
                <a:gd name="T17" fmla="*/ 94 h 98"/>
                <a:gd name="T18" fmla="*/ 79 w 230"/>
                <a:gd name="T19" fmla="*/ 97 h 98"/>
                <a:gd name="T20" fmla="*/ 94 w 230"/>
                <a:gd name="T21" fmla="*/ 98 h 98"/>
                <a:gd name="T22" fmla="*/ 109 w 230"/>
                <a:gd name="T23" fmla="*/ 98 h 98"/>
                <a:gd name="T24" fmla="*/ 125 w 230"/>
                <a:gd name="T25" fmla="*/ 98 h 98"/>
                <a:gd name="T26" fmla="*/ 141 w 230"/>
                <a:gd name="T27" fmla="*/ 97 h 98"/>
                <a:gd name="T28" fmla="*/ 156 w 230"/>
                <a:gd name="T29" fmla="*/ 96 h 98"/>
                <a:gd name="T30" fmla="*/ 172 w 230"/>
                <a:gd name="T31" fmla="*/ 92 h 98"/>
                <a:gd name="T32" fmla="*/ 186 w 230"/>
                <a:gd name="T33" fmla="*/ 87 h 98"/>
                <a:gd name="T34" fmla="*/ 199 w 230"/>
                <a:gd name="T35" fmla="*/ 83 h 98"/>
                <a:gd name="T36" fmla="*/ 212 w 230"/>
                <a:gd name="T37" fmla="*/ 75 h 98"/>
                <a:gd name="T38" fmla="*/ 222 w 230"/>
                <a:gd name="T39" fmla="*/ 68 h 98"/>
                <a:gd name="T40" fmla="*/ 230 w 230"/>
                <a:gd name="T41" fmla="*/ 51 h 98"/>
                <a:gd name="T42" fmla="*/ 230 w 230"/>
                <a:gd name="T43" fmla="*/ 17 h 98"/>
                <a:gd name="T44" fmla="*/ 220 w 230"/>
                <a:gd name="T45" fmla="*/ 0 h 98"/>
                <a:gd name="T46" fmla="*/ 6 w 230"/>
                <a:gd name="T47" fmla="*/ 1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98">
                  <a:moveTo>
                    <a:pt x="6" y="10"/>
                  </a:moveTo>
                  <a:lnTo>
                    <a:pt x="0" y="21"/>
                  </a:lnTo>
                  <a:lnTo>
                    <a:pt x="0" y="58"/>
                  </a:lnTo>
                  <a:lnTo>
                    <a:pt x="7" y="72"/>
                  </a:lnTo>
                  <a:lnTo>
                    <a:pt x="15" y="78"/>
                  </a:lnTo>
                  <a:lnTo>
                    <a:pt x="26" y="83"/>
                  </a:lnTo>
                  <a:lnTo>
                    <a:pt x="37" y="87"/>
                  </a:lnTo>
                  <a:lnTo>
                    <a:pt x="49" y="91"/>
                  </a:lnTo>
                  <a:lnTo>
                    <a:pt x="63" y="94"/>
                  </a:lnTo>
                  <a:lnTo>
                    <a:pt x="79" y="97"/>
                  </a:lnTo>
                  <a:lnTo>
                    <a:pt x="94" y="98"/>
                  </a:lnTo>
                  <a:lnTo>
                    <a:pt x="109" y="98"/>
                  </a:lnTo>
                  <a:lnTo>
                    <a:pt x="125" y="98"/>
                  </a:lnTo>
                  <a:lnTo>
                    <a:pt x="141" y="97"/>
                  </a:lnTo>
                  <a:lnTo>
                    <a:pt x="156" y="96"/>
                  </a:lnTo>
                  <a:lnTo>
                    <a:pt x="172" y="92"/>
                  </a:lnTo>
                  <a:lnTo>
                    <a:pt x="186" y="87"/>
                  </a:lnTo>
                  <a:lnTo>
                    <a:pt x="199" y="83"/>
                  </a:lnTo>
                  <a:lnTo>
                    <a:pt x="212" y="75"/>
                  </a:lnTo>
                  <a:lnTo>
                    <a:pt x="222" y="68"/>
                  </a:lnTo>
                  <a:lnTo>
                    <a:pt x="230" y="51"/>
                  </a:lnTo>
                  <a:lnTo>
                    <a:pt x="230" y="17"/>
                  </a:lnTo>
                  <a:lnTo>
                    <a:pt x="220" y="0"/>
                  </a:lnTo>
                  <a:lnTo>
                    <a:pt x="6" y="1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51" name="Freeform 23"/>
            <p:cNvSpPr>
              <a:spLocks/>
            </p:cNvSpPr>
            <p:nvPr/>
          </p:nvSpPr>
          <p:spPr bwMode="auto">
            <a:xfrm>
              <a:off x="3550" y="3029"/>
              <a:ext cx="563" cy="266"/>
            </a:xfrm>
            <a:custGeom>
              <a:avLst/>
              <a:gdLst>
                <a:gd name="T0" fmla="*/ 0 w 563"/>
                <a:gd name="T1" fmla="*/ 11 h 266"/>
                <a:gd name="T2" fmla="*/ 0 w 563"/>
                <a:gd name="T3" fmla="*/ 157 h 266"/>
                <a:gd name="T4" fmla="*/ 16 w 563"/>
                <a:gd name="T5" fmla="*/ 183 h 266"/>
                <a:gd name="T6" fmla="*/ 39 w 563"/>
                <a:gd name="T7" fmla="*/ 206 h 266"/>
                <a:gd name="T8" fmla="*/ 71 w 563"/>
                <a:gd name="T9" fmla="*/ 224 h 266"/>
                <a:gd name="T10" fmla="*/ 107 w 563"/>
                <a:gd name="T11" fmla="*/ 240 h 266"/>
                <a:gd name="T12" fmla="*/ 150 w 563"/>
                <a:gd name="T13" fmla="*/ 252 h 266"/>
                <a:gd name="T14" fmla="*/ 196 w 563"/>
                <a:gd name="T15" fmla="*/ 260 h 266"/>
                <a:gd name="T16" fmla="*/ 243 w 563"/>
                <a:gd name="T17" fmla="*/ 265 h 266"/>
                <a:gd name="T18" fmla="*/ 292 w 563"/>
                <a:gd name="T19" fmla="*/ 266 h 266"/>
                <a:gd name="T20" fmla="*/ 340 w 563"/>
                <a:gd name="T21" fmla="*/ 263 h 266"/>
                <a:gd name="T22" fmla="*/ 386 w 563"/>
                <a:gd name="T23" fmla="*/ 257 h 266"/>
                <a:gd name="T24" fmla="*/ 431 w 563"/>
                <a:gd name="T25" fmla="*/ 248 h 266"/>
                <a:gd name="T26" fmla="*/ 471 w 563"/>
                <a:gd name="T27" fmla="*/ 236 h 266"/>
                <a:gd name="T28" fmla="*/ 505 w 563"/>
                <a:gd name="T29" fmla="*/ 220 h 266"/>
                <a:gd name="T30" fmla="*/ 532 w 563"/>
                <a:gd name="T31" fmla="*/ 200 h 266"/>
                <a:gd name="T32" fmla="*/ 552 w 563"/>
                <a:gd name="T33" fmla="*/ 177 h 266"/>
                <a:gd name="T34" fmla="*/ 563 w 563"/>
                <a:gd name="T35" fmla="*/ 150 h 266"/>
                <a:gd name="T36" fmla="*/ 563 w 563"/>
                <a:gd name="T37" fmla="*/ 0 h 266"/>
                <a:gd name="T38" fmla="*/ 0 w 563"/>
                <a:gd name="T39" fmla="*/ 11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63" h="266">
                  <a:moveTo>
                    <a:pt x="0" y="11"/>
                  </a:moveTo>
                  <a:lnTo>
                    <a:pt x="0" y="157"/>
                  </a:lnTo>
                  <a:lnTo>
                    <a:pt x="16" y="183"/>
                  </a:lnTo>
                  <a:lnTo>
                    <a:pt x="39" y="206"/>
                  </a:lnTo>
                  <a:lnTo>
                    <a:pt x="71" y="224"/>
                  </a:lnTo>
                  <a:lnTo>
                    <a:pt x="107" y="240"/>
                  </a:lnTo>
                  <a:lnTo>
                    <a:pt x="150" y="252"/>
                  </a:lnTo>
                  <a:lnTo>
                    <a:pt x="196" y="260"/>
                  </a:lnTo>
                  <a:lnTo>
                    <a:pt x="243" y="265"/>
                  </a:lnTo>
                  <a:lnTo>
                    <a:pt x="292" y="266"/>
                  </a:lnTo>
                  <a:lnTo>
                    <a:pt x="340" y="263"/>
                  </a:lnTo>
                  <a:lnTo>
                    <a:pt x="386" y="257"/>
                  </a:lnTo>
                  <a:lnTo>
                    <a:pt x="431" y="248"/>
                  </a:lnTo>
                  <a:lnTo>
                    <a:pt x="471" y="236"/>
                  </a:lnTo>
                  <a:lnTo>
                    <a:pt x="505" y="220"/>
                  </a:lnTo>
                  <a:lnTo>
                    <a:pt x="532" y="200"/>
                  </a:lnTo>
                  <a:lnTo>
                    <a:pt x="552" y="177"/>
                  </a:lnTo>
                  <a:lnTo>
                    <a:pt x="563" y="150"/>
                  </a:lnTo>
                  <a:lnTo>
                    <a:pt x="563" y="0"/>
                  </a:lnTo>
                  <a:lnTo>
                    <a:pt x="0" y="11"/>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52" name="Freeform 24"/>
            <p:cNvSpPr>
              <a:spLocks/>
            </p:cNvSpPr>
            <p:nvPr/>
          </p:nvSpPr>
          <p:spPr bwMode="auto">
            <a:xfrm>
              <a:off x="4207" y="1921"/>
              <a:ext cx="954" cy="1692"/>
            </a:xfrm>
            <a:custGeom>
              <a:avLst/>
              <a:gdLst>
                <a:gd name="T0" fmla="*/ 203 w 954"/>
                <a:gd name="T1" fmla="*/ 70 h 1692"/>
                <a:gd name="T2" fmla="*/ 225 w 954"/>
                <a:gd name="T3" fmla="*/ 48 h 1692"/>
                <a:gd name="T4" fmla="*/ 270 w 954"/>
                <a:gd name="T5" fmla="*/ 29 h 1692"/>
                <a:gd name="T6" fmla="*/ 330 w 954"/>
                <a:gd name="T7" fmla="*/ 14 h 1692"/>
                <a:gd name="T8" fmla="*/ 400 w 954"/>
                <a:gd name="T9" fmla="*/ 4 h 1692"/>
                <a:gd name="T10" fmla="*/ 476 w 954"/>
                <a:gd name="T11" fmla="*/ 0 h 1692"/>
                <a:gd name="T12" fmla="*/ 552 w 954"/>
                <a:gd name="T13" fmla="*/ 1 h 1692"/>
                <a:gd name="T14" fmla="*/ 622 w 954"/>
                <a:gd name="T15" fmla="*/ 9 h 1692"/>
                <a:gd name="T16" fmla="*/ 669 w 954"/>
                <a:gd name="T17" fmla="*/ 20 h 1692"/>
                <a:gd name="T18" fmla="*/ 698 w 954"/>
                <a:gd name="T19" fmla="*/ 30 h 1692"/>
                <a:gd name="T20" fmla="*/ 721 w 954"/>
                <a:gd name="T21" fmla="*/ 43 h 1692"/>
                <a:gd name="T22" fmla="*/ 737 w 954"/>
                <a:gd name="T23" fmla="*/ 58 h 1692"/>
                <a:gd name="T24" fmla="*/ 744 w 954"/>
                <a:gd name="T25" fmla="*/ 217 h 1692"/>
                <a:gd name="T26" fmla="*/ 792 w 954"/>
                <a:gd name="T27" fmla="*/ 230 h 1692"/>
                <a:gd name="T28" fmla="*/ 834 w 954"/>
                <a:gd name="T29" fmla="*/ 250 h 1692"/>
                <a:gd name="T30" fmla="*/ 870 w 954"/>
                <a:gd name="T31" fmla="*/ 279 h 1692"/>
                <a:gd name="T32" fmla="*/ 900 w 954"/>
                <a:gd name="T33" fmla="*/ 310 h 1692"/>
                <a:gd name="T34" fmla="*/ 922 w 954"/>
                <a:gd name="T35" fmla="*/ 348 h 1692"/>
                <a:gd name="T36" fmla="*/ 940 w 954"/>
                <a:gd name="T37" fmla="*/ 388 h 1692"/>
                <a:gd name="T38" fmla="*/ 950 w 954"/>
                <a:gd name="T39" fmla="*/ 432 h 1692"/>
                <a:gd name="T40" fmla="*/ 954 w 954"/>
                <a:gd name="T41" fmla="*/ 476 h 1692"/>
                <a:gd name="T42" fmla="*/ 950 w 954"/>
                <a:gd name="T43" fmla="*/ 1502 h 1692"/>
                <a:gd name="T44" fmla="*/ 928 w 954"/>
                <a:gd name="T45" fmla="*/ 1549 h 1692"/>
                <a:gd name="T46" fmla="*/ 889 w 954"/>
                <a:gd name="T47" fmla="*/ 1590 h 1692"/>
                <a:gd name="T48" fmla="*/ 834 w 954"/>
                <a:gd name="T49" fmla="*/ 1623 h 1692"/>
                <a:gd name="T50" fmla="*/ 766 w 954"/>
                <a:gd name="T51" fmla="*/ 1650 h 1692"/>
                <a:gd name="T52" fmla="*/ 690 w 954"/>
                <a:gd name="T53" fmla="*/ 1670 h 1692"/>
                <a:gd name="T54" fmla="*/ 606 w 954"/>
                <a:gd name="T55" fmla="*/ 1685 h 1692"/>
                <a:gd name="T56" fmla="*/ 518 w 954"/>
                <a:gd name="T57" fmla="*/ 1692 h 1692"/>
                <a:gd name="T58" fmla="*/ 430 w 954"/>
                <a:gd name="T59" fmla="*/ 1692 h 1692"/>
                <a:gd name="T60" fmla="*/ 341 w 954"/>
                <a:gd name="T61" fmla="*/ 1685 h 1692"/>
                <a:gd name="T62" fmla="*/ 259 w 954"/>
                <a:gd name="T63" fmla="*/ 1673 h 1692"/>
                <a:gd name="T64" fmla="*/ 183 w 954"/>
                <a:gd name="T65" fmla="*/ 1653 h 1692"/>
                <a:gd name="T66" fmla="*/ 117 w 954"/>
                <a:gd name="T67" fmla="*/ 1627 h 1692"/>
                <a:gd name="T68" fmla="*/ 62 w 954"/>
                <a:gd name="T69" fmla="*/ 1595 h 1692"/>
                <a:gd name="T70" fmla="*/ 24 w 954"/>
                <a:gd name="T71" fmla="*/ 1556 h 1692"/>
                <a:gd name="T72" fmla="*/ 2 w 954"/>
                <a:gd name="T73" fmla="*/ 1511 h 1692"/>
                <a:gd name="T74" fmla="*/ 0 w 954"/>
                <a:gd name="T75" fmla="*/ 476 h 1692"/>
                <a:gd name="T76" fmla="*/ 2 w 954"/>
                <a:gd name="T77" fmla="*/ 442 h 1692"/>
                <a:gd name="T78" fmla="*/ 11 w 954"/>
                <a:gd name="T79" fmla="*/ 405 h 1692"/>
                <a:gd name="T80" fmla="*/ 25 w 954"/>
                <a:gd name="T81" fmla="*/ 366 h 1692"/>
                <a:gd name="T82" fmla="*/ 45 w 954"/>
                <a:gd name="T83" fmla="*/ 329 h 1692"/>
                <a:gd name="T84" fmla="*/ 72 w 954"/>
                <a:gd name="T85" fmla="*/ 294 h 1692"/>
                <a:gd name="T86" fmla="*/ 106 w 954"/>
                <a:gd name="T87" fmla="*/ 264 h 1692"/>
                <a:gd name="T88" fmla="*/ 150 w 954"/>
                <a:gd name="T89" fmla="*/ 242 h 1692"/>
                <a:gd name="T90" fmla="*/ 200 w 954"/>
                <a:gd name="T91" fmla="*/ 228 h 1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54" h="1692">
                  <a:moveTo>
                    <a:pt x="200" y="82"/>
                  </a:moveTo>
                  <a:lnTo>
                    <a:pt x="203" y="70"/>
                  </a:lnTo>
                  <a:lnTo>
                    <a:pt x="211" y="58"/>
                  </a:lnTo>
                  <a:lnTo>
                    <a:pt x="225" y="48"/>
                  </a:lnTo>
                  <a:lnTo>
                    <a:pt x="245" y="37"/>
                  </a:lnTo>
                  <a:lnTo>
                    <a:pt x="270" y="29"/>
                  </a:lnTo>
                  <a:lnTo>
                    <a:pt x="298" y="21"/>
                  </a:lnTo>
                  <a:lnTo>
                    <a:pt x="330" y="14"/>
                  </a:lnTo>
                  <a:lnTo>
                    <a:pt x="364" y="9"/>
                  </a:lnTo>
                  <a:lnTo>
                    <a:pt x="400" y="4"/>
                  </a:lnTo>
                  <a:lnTo>
                    <a:pt x="438" y="2"/>
                  </a:lnTo>
                  <a:lnTo>
                    <a:pt x="476" y="0"/>
                  </a:lnTo>
                  <a:lnTo>
                    <a:pt x="515" y="0"/>
                  </a:lnTo>
                  <a:lnTo>
                    <a:pt x="552" y="1"/>
                  </a:lnTo>
                  <a:lnTo>
                    <a:pt x="588" y="4"/>
                  </a:lnTo>
                  <a:lnTo>
                    <a:pt x="622" y="9"/>
                  </a:lnTo>
                  <a:lnTo>
                    <a:pt x="653" y="15"/>
                  </a:lnTo>
                  <a:lnTo>
                    <a:pt x="669" y="20"/>
                  </a:lnTo>
                  <a:lnTo>
                    <a:pt x="684" y="24"/>
                  </a:lnTo>
                  <a:lnTo>
                    <a:pt x="698" y="30"/>
                  </a:lnTo>
                  <a:lnTo>
                    <a:pt x="710" y="36"/>
                  </a:lnTo>
                  <a:lnTo>
                    <a:pt x="721" y="43"/>
                  </a:lnTo>
                  <a:lnTo>
                    <a:pt x="730" y="50"/>
                  </a:lnTo>
                  <a:lnTo>
                    <a:pt x="737" y="58"/>
                  </a:lnTo>
                  <a:lnTo>
                    <a:pt x="743" y="68"/>
                  </a:lnTo>
                  <a:lnTo>
                    <a:pt x="744" y="217"/>
                  </a:lnTo>
                  <a:lnTo>
                    <a:pt x="769" y="223"/>
                  </a:lnTo>
                  <a:lnTo>
                    <a:pt x="792" y="230"/>
                  </a:lnTo>
                  <a:lnTo>
                    <a:pt x="814" y="240"/>
                  </a:lnTo>
                  <a:lnTo>
                    <a:pt x="834" y="250"/>
                  </a:lnTo>
                  <a:lnTo>
                    <a:pt x="852" y="263"/>
                  </a:lnTo>
                  <a:lnTo>
                    <a:pt x="870" y="279"/>
                  </a:lnTo>
                  <a:lnTo>
                    <a:pt x="885" y="294"/>
                  </a:lnTo>
                  <a:lnTo>
                    <a:pt x="900" y="310"/>
                  </a:lnTo>
                  <a:lnTo>
                    <a:pt x="911" y="329"/>
                  </a:lnTo>
                  <a:lnTo>
                    <a:pt x="922" y="348"/>
                  </a:lnTo>
                  <a:lnTo>
                    <a:pt x="931" y="368"/>
                  </a:lnTo>
                  <a:lnTo>
                    <a:pt x="940" y="388"/>
                  </a:lnTo>
                  <a:lnTo>
                    <a:pt x="945" y="411"/>
                  </a:lnTo>
                  <a:lnTo>
                    <a:pt x="950" y="432"/>
                  </a:lnTo>
                  <a:lnTo>
                    <a:pt x="952" y="454"/>
                  </a:lnTo>
                  <a:lnTo>
                    <a:pt x="954" y="476"/>
                  </a:lnTo>
                  <a:lnTo>
                    <a:pt x="954" y="1476"/>
                  </a:lnTo>
                  <a:lnTo>
                    <a:pt x="950" y="1502"/>
                  </a:lnTo>
                  <a:lnTo>
                    <a:pt x="942" y="1527"/>
                  </a:lnTo>
                  <a:lnTo>
                    <a:pt x="928" y="1549"/>
                  </a:lnTo>
                  <a:lnTo>
                    <a:pt x="910" y="1570"/>
                  </a:lnTo>
                  <a:lnTo>
                    <a:pt x="889" y="1590"/>
                  </a:lnTo>
                  <a:lnTo>
                    <a:pt x="863" y="1608"/>
                  </a:lnTo>
                  <a:lnTo>
                    <a:pt x="834" y="1623"/>
                  </a:lnTo>
                  <a:lnTo>
                    <a:pt x="801" y="1637"/>
                  </a:lnTo>
                  <a:lnTo>
                    <a:pt x="766" y="1650"/>
                  </a:lnTo>
                  <a:lnTo>
                    <a:pt x="729" y="1661"/>
                  </a:lnTo>
                  <a:lnTo>
                    <a:pt x="690" y="1670"/>
                  </a:lnTo>
                  <a:lnTo>
                    <a:pt x="649" y="1679"/>
                  </a:lnTo>
                  <a:lnTo>
                    <a:pt x="606" y="1685"/>
                  </a:lnTo>
                  <a:lnTo>
                    <a:pt x="563" y="1688"/>
                  </a:lnTo>
                  <a:lnTo>
                    <a:pt x="518" y="1692"/>
                  </a:lnTo>
                  <a:lnTo>
                    <a:pt x="473" y="1692"/>
                  </a:lnTo>
                  <a:lnTo>
                    <a:pt x="430" y="1692"/>
                  </a:lnTo>
                  <a:lnTo>
                    <a:pt x="385" y="1689"/>
                  </a:lnTo>
                  <a:lnTo>
                    <a:pt x="341" y="1685"/>
                  </a:lnTo>
                  <a:lnTo>
                    <a:pt x="299" y="1680"/>
                  </a:lnTo>
                  <a:lnTo>
                    <a:pt x="259" y="1673"/>
                  </a:lnTo>
                  <a:lnTo>
                    <a:pt x="219" y="1663"/>
                  </a:lnTo>
                  <a:lnTo>
                    <a:pt x="183" y="1653"/>
                  </a:lnTo>
                  <a:lnTo>
                    <a:pt x="148" y="1641"/>
                  </a:lnTo>
                  <a:lnTo>
                    <a:pt x="117" y="1627"/>
                  </a:lnTo>
                  <a:lnTo>
                    <a:pt x="87" y="1612"/>
                  </a:lnTo>
                  <a:lnTo>
                    <a:pt x="62" y="1595"/>
                  </a:lnTo>
                  <a:lnTo>
                    <a:pt x="41" y="1576"/>
                  </a:lnTo>
                  <a:lnTo>
                    <a:pt x="24" y="1556"/>
                  </a:lnTo>
                  <a:lnTo>
                    <a:pt x="11" y="1535"/>
                  </a:lnTo>
                  <a:lnTo>
                    <a:pt x="2" y="1511"/>
                  </a:lnTo>
                  <a:lnTo>
                    <a:pt x="0" y="1487"/>
                  </a:lnTo>
                  <a:lnTo>
                    <a:pt x="0" y="476"/>
                  </a:lnTo>
                  <a:lnTo>
                    <a:pt x="1" y="460"/>
                  </a:lnTo>
                  <a:lnTo>
                    <a:pt x="2" y="442"/>
                  </a:lnTo>
                  <a:lnTo>
                    <a:pt x="6" y="423"/>
                  </a:lnTo>
                  <a:lnTo>
                    <a:pt x="11" y="405"/>
                  </a:lnTo>
                  <a:lnTo>
                    <a:pt x="17" y="386"/>
                  </a:lnTo>
                  <a:lnTo>
                    <a:pt x="25" y="366"/>
                  </a:lnTo>
                  <a:lnTo>
                    <a:pt x="33" y="347"/>
                  </a:lnTo>
                  <a:lnTo>
                    <a:pt x="45" y="329"/>
                  </a:lnTo>
                  <a:lnTo>
                    <a:pt x="58" y="312"/>
                  </a:lnTo>
                  <a:lnTo>
                    <a:pt x="72" y="294"/>
                  </a:lnTo>
                  <a:lnTo>
                    <a:pt x="88" y="279"/>
                  </a:lnTo>
                  <a:lnTo>
                    <a:pt x="106" y="264"/>
                  </a:lnTo>
                  <a:lnTo>
                    <a:pt x="127" y="253"/>
                  </a:lnTo>
                  <a:lnTo>
                    <a:pt x="150" y="242"/>
                  </a:lnTo>
                  <a:lnTo>
                    <a:pt x="173" y="234"/>
                  </a:lnTo>
                  <a:lnTo>
                    <a:pt x="200" y="228"/>
                  </a:lnTo>
                  <a:lnTo>
                    <a:pt x="200" y="82"/>
                  </a:lnTo>
                  <a:close/>
                </a:path>
              </a:pathLst>
            </a:custGeom>
            <a:solidFill>
              <a:srgbClr val="0033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53" name="Freeform 25"/>
            <p:cNvSpPr>
              <a:spLocks/>
            </p:cNvSpPr>
            <p:nvPr/>
          </p:nvSpPr>
          <p:spPr bwMode="auto">
            <a:xfrm>
              <a:off x="4407" y="1916"/>
              <a:ext cx="544" cy="145"/>
            </a:xfrm>
            <a:custGeom>
              <a:avLst/>
              <a:gdLst>
                <a:gd name="T0" fmla="*/ 300 w 544"/>
                <a:gd name="T1" fmla="*/ 0 h 145"/>
                <a:gd name="T2" fmla="*/ 352 w 544"/>
                <a:gd name="T3" fmla="*/ 3 h 145"/>
                <a:gd name="T4" fmla="*/ 402 w 544"/>
                <a:gd name="T5" fmla="*/ 9 h 145"/>
                <a:gd name="T6" fmla="*/ 445 w 544"/>
                <a:gd name="T7" fmla="*/ 16 h 145"/>
                <a:gd name="T8" fmla="*/ 482 w 544"/>
                <a:gd name="T9" fmla="*/ 27 h 145"/>
                <a:gd name="T10" fmla="*/ 511 w 544"/>
                <a:gd name="T11" fmla="*/ 39 h 145"/>
                <a:gd name="T12" fmla="*/ 532 w 544"/>
                <a:gd name="T13" fmla="*/ 52 h 145"/>
                <a:gd name="T14" fmla="*/ 543 w 544"/>
                <a:gd name="T15" fmla="*/ 66 h 145"/>
                <a:gd name="T16" fmla="*/ 543 w 544"/>
                <a:gd name="T17" fmla="*/ 80 h 145"/>
                <a:gd name="T18" fmla="*/ 532 w 544"/>
                <a:gd name="T19" fmla="*/ 94 h 145"/>
                <a:gd name="T20" fmla="*/ 511 w 544"/>
                <a:gd name="T21" fmla="*/ 107 h 145"/>
                <a:gd name="T22" fmla="*/ 482 w 544"/>
                <a:gd name="T23" fmla="*/ 119 h 145"/>
                <a:gd name="T24" fmla="*/ 445 w 544"/>
                <a:gd name="T25" fmla="*/ 128 h 145"/>
                <a:gd name="T26" fmla="*/ 402 w 544"/>
                <a:gd name="T27" fmla="*/ 135 h 145"/>
                <a:gd name="T28" fmla="*/ 352 w 544"/>
                <a:gd name="T29" fmla="*/ 141 h 145"/>
                <a:gd name="T30" fmla="*/ 300 w 544"/>
                <a:gd name="T31" fmla="*/ 145 h 145"/>
                <a:gd name="T32" fmla="*/ 244 w 544"/>
                <a:gd name="T33" fmla="*/ 145 h 145"/>
                <a:gd name="T34" fmla="*/ 192 w 544"/>
                <a:gd name="T35" fmla="*/ 141 h 145"/>
                <a:gd name="T36" fmla="*/ 143 w 544"/>
                <a:gd name="T37" fmla="*/ 135 h 145"/>
                <a:gd name="T38" fmla="*/ 99 w 544"/>
                <a:gd name="T39" fmla="*/ 128 h 145"/>
                <a:gd name="T40" fmla="*/ 63 w 544"/>
                <a:gd name="T41" fmla="*/ 119 h 145"/>
                <a:gd name="T42" fmla="*/ 33 w 544"/>
                <a:gd name="T43" fmla="*/ 107 h 145"/>
                <a:gd name="T44" fmla="*/ 12 w 544"/>
                <a:gd name="T45" fmla="*/ 94 h 145"/>
                <a:gd name="T46" fmla="*/ 1 w 544"/>
                <a:gd name="T47" fmla="*/ 80 h 145"/>
                <a:gd name="T48" fmla="*/ 1 w 544"/>
                <a:gd name="T49" fmla="*/ 66 h 145"/>
                <a:gd name="T50" fmla="*/ 12 w 544"/>
                <a:gd name="T51" fmla="*/ 52 h 145"/>
                <a:gd name="T52" fmla="*/ 33 w 544"/>
                <a:gd name="T53" fmla="*/ 39 h 145"/>
                <a:gd name="T54" fmla="*/ 63 w 544"/>
                <a:gd name="T55" fmla="*/ 27 h 145"/>
                <a:gd name="T56" fmla="*/ 99 w 544"/>
                <a:gd name="T57" fmla="*/ 16 h 145"/>
                <a:gd name="T58" fmla="*/ 143 w 544"/>
                <a:gd name="T59" fmla="*/ 9 h 145"/>
                <a:gd name="T60" fmla="*/ 192 w 544"/>
                <a:gd name="T61" fmla="*/ 3 h 145"/>
                <a:gd name="T62" fmla="*/ 244 w 544"/>
                <a:gd name="T63"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44" h="145">
                  <a:moveTo>
                    <a:pt x="272" y="0"/>
                  </a:moveTo>
                  <a:lnTo>
                    <a:pt x="300" y="0"/>
                  </a:lnTo>
                  <a:lnTo>
                    <a:pt x="326" y="1"/>
                  </a:lnTo>
                  <a:lnTo>
                    <a:pt x="352" y="3"/>
                  </a:lnTo>
                  <a:lnTo>
                    <a:pt x="378" y="6"/>
                  </a:lnTo>
                  <a:lnTo>
                    <a:pt x="402" y="9"/>
                  </a:lnTo>
                  <a:lnTo>
                    <a:pt x="424" y="13"/>
                  </a:lnTo>
                  <a:lnTo>
                    <a:pt x="445" y="16"/>
                  </a:lnTo>
                  <a:lnTo>
                    <a:pt x="464" y="21"/>
                  </a:lnTo>
                  <a:lnTo>
                    <a:pt x="482" y="27"/>
                  </a:lnTo>
                  <a:lnTo>
                    <a:pt x="497" y="32"/>
                  </a:lnTo>
                  <a:lnTo>
                    <a:pt x="511" y="39"/>
                  </a:lnTo>
                  <a:lnTo>
                    <a:pt x="523" y="45"/>
                  </a:lnTo>
                  <a:lnTo>
                    <a:pt x="532" y="52"/>
                  </a:lnTo>
                  <a:lnTo>
                    <a:pt x="538" y="59"/>
                  </a:lnTo>
                  <a:lnTo>
                    <a:pt x="543" y="66"/>
                  </a:lnTo>
                  <a:lnTo>
                    <a:pt x="544" y="73"/>
                  </a:lnTo>
                  <a:lnTo>
                    <a:pt x="543" y="80"/>
                  </a:lnTo>
                  <a:lnTo>
                    <a:pt x="538" y="87"/>
                  </a:lnTo>
                  <a:lnTo>
                    <a:pt x="532" y="94"/>
                  </a:lnTo>
                  <a:lnTo>
                    <a:pt x="523" y="100"/>
                  </a:lnTo>
                  <a:lnTo>
                    <a:pt x="511" y="107"/>
                  </a:lnTo>
                  <a:lnTo>
                    <a:pt x="497" y="113"/>
                  </a:lnTo>
                  <a:lnTo>
                    <a:pt x="482" y="119"/>
                  </a:lnTo>
                  <a:lnTo>
                    <a:pt x="464" y="123"/>
                  </a:lnTo>
                  <a:lnTo>
                    <a:pt x="445" y="128"/>
                  </a:lnTo>
                  <a:lnTo>
                    <a:pt x="424" y="132"/>
                  </a:lnTo>
                  <a:lnTo>
                    <a:pt x="402" y="135"/>
                  </a:lnTo>
                  <a:lnTo>
                    <a:pt x="378" y="139"/>
                  </a:lnTo>
                  <a:lnTo>
                    <a:pt x="352" y="141"/>
                  </a:lnTo>
                  <a:lnTo>
                    <a:pt x="326" y="143"/>
                  </a:lnTo>
                  <a:lnTo>
                    <a:pt x="300" y="145"/>
                  </a:lnTo>
                  <a:lnTo>
                    <a:pt x="272" y="145"/>
                  </a:lnTo>
                  <a:lnTo>
                    <a:pt x="244" y="145"/>
                  </a:lnTo>
                  <a:lnTo>
                    <a:pt x="218" y="143"/>
                  </a:lnTo>
                  <a:lnTo>
                    <a:pt x="192" y="141"/>
                  </a:lnTo>
                  <a:lnTo>
                    <a:pt x="166" y="139"/>
                  </a:lnTo>
                  <a:lnTo>
                    <a:pt x="143" y="135"/>
                  </a:lnTo>
                  <a:lnTo>
                    <a:pt x="120" y="132"/>
                  </a:lnTo>
                  <a:lnTo>
                    <a:pt x="99" y="128"/>
                  </a:lnTo>
                  <a:lnTo>
                    <a:pt x="80" y="123"/>
                  </a:lnTo>
                  <a:lnTo>
                    <a:pt x="63" y="119"/>
                  </a:lnTo>
                  <a:lnTo>
                    <a:pt x="47" y="113"/>
                  </a:lnTo>
                  <a:lnTo>
                    <a:pt x="33" y="107"/>
                  </a:lnTo>
                  <a:lnTo>
                    <a:pt x="21" y="100"/>
                  </a:lnTo>
                  <a:lnTo>
                    <a:pt x="12" y="94"/>
                  </a:lnTo>
                  <a:lnTo>
                    <a:pt x="6" y="87"/>
                  </a:lnTo>
                  <a:lnTo>
                    <a:pt x="1" y="80"/>
                  </a:lnTo>
                  <a:lnTo>
                    <a:pt x="0" y="73"/>
                  </a:lnTo>
                  <a:lnTo>
                    <a:pt x="1" y="66"/>
                  </a:lnTo>
                  <a:lnTo>
                    <a:pt x="6" y="59"/>
                  </a:lnTo>
                  <a:lnTo>
                    <a:pt x="12" y="52"/>
                  </a:lnTo>
                  <a:lnTo>
                    <a:pt x="21" y="45"/>
                  </a:lnTo>
                  <a:lnTo>
                    <a:pt x="33" y="39"/>
                  </a:lnTo>
                  <a:lnTo>
                    <a:pt x="47" y="32"/>
                  </a:lnTo>
                  <a:lnTo>
                    <a:pt x="63" y="27"/>
                  </a:lnTo>
                  <a:lnTo>
                    <a:pt x="80" y="21"/>
                  </a:lnTo>
                  <a:lnTo>
                    <a:pt x="99" y="16"/>
                  </a:lnTo>
                  <a:lnTo>
                    <a:pt x="120" y="13"/>
                  </a:lnTo>
                  <a:lnTo>
                    <a:pt x="143" y="9"/>
                  </a:lnTo>
                  <a:lnTo>
                    <a:pt x="166" y="6"/>
                  </a:lnTo>
                  <a:lnTo>
                    <a:pt x="192" y="3"/>
                  </a:lnTo>
                  <a:lnTo>
                    <a:pt x="218" y="1"/>
                  </a:lnTo>
                  <a:lnTo>
                    <a:pt x="244" y="0"/>
                  </a:lnTo>
                  <a:lnTo>
                    <a:pt x="272" y="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54" name="Freeform 26"/>
            <p:cNvSpPr>
              <a:spLocks/>
            </p:cNvSpPr>
            <p:nvPr/>
          </p:nvSpPr>
          <p:spPr bwMode="auto">
            <a:xfrm>
              <a:off x="4455" y="1945"/>
              <a:ext cx="429" cy="91"/>
            </a:xfrm>
            <a:custGeom>
              <a:avLst/>
              <a:gdLst>
                <a:gd name="T0" fmla="*/ 237 w 429"/>
                <a:gd name="T1" fmla="*/ 0 h 91"/>
                <a:gd name="T2" fmla="*/ 278 w 429"/>
                <a:gd name="T3" fmla="*/ 3 h 91"/>
                <a:gd name="T4" fmla="*/ 317 w 429"/>
                <a:gd name="T5" fmla="*/ 6 h 91"/>
                <a:gd name="T6" fmla="*/ 351 w 429"/>
                <a:gd name="T7" fmla="*/ 11 h 91"/>
                <a:gd name="T8" fmla="*/ 380 w 429"/>
                <a:gd name="T9" fmla="*/ 17 h 91"/>
                <a:gd name="T10" fmla="*/ 403 w 429"/>
                <a:gd name="T11" fmla="*/ 24 h 91"/>
                <a:gd name="T12" fmla="*/ 420 w 429"/>
                <a:gd name="T13" fmla="*/ 32 h 91"/>
                <a:gd name="T14" fmla="*/ 428 w 429"/>
                <a:gd name="T15" fmla="*/ 40 h 91"/>
                <a:gd name="T16" fmla="*/ 428 w 429"/>
                <a:gd name="T17" fmla="*/ 50 h 91"/>
                <a:gd name="T18" fmla="*/ 420 w 429"/>
                <a:gd name="T19" fmla="*/ 59 h 91"/>
                <a:gd name="T20" fmla="*/ 403 w 429"/>
                <a:gd name="T21" fmla="*/ 67 h 91"/>
                <a:gd name="T22" fmla="*/ 380 w 429"/>
                <a:gd name="T23" fmla="*/ 74 h 91"/>
                <a:gd name="T24" fmla="*/ 351 w 429"/>
                <a:gd name="T25" fmla="*/ 80 h 91"/>
                <a:gd name="T26" fmla="*/ 317 w 429"/>
                <a:gd name="T27" fmla="*/ 85 h 91"/>
                <a:gd name="T28" fmla="*/ 278 w 429"/>
                <a:gd name="T29" fmla="*/ 89 h 91"/>
                <a:gd name="T30" fmla="*/ 237 w 429"/>
                <a:gd name="T31" fmla="*/ 91 h 91"/>
                <a:gd name="T32" fmla="*/ 192 w 429"/>
                <a:gd name="T33" fmla="*/ 91 h 91"/>
                <a:gd name="T34" fmla="*/ 151 w 429"/>
                <a:gd name="T35" fmla="*/ 89 h 91"/>
                <a:gd name="T36" fmla="*/ 112 w 429"/>
                <a:gd name="T37" fmla="*/ 85 h 91"/>
                <a:gd name="T38" fmla="*/ 78 w 429"/>
                <a:gd name="T39" fmla="*/ 80 h 91"/>
                <a:gd name="T40" fmla="*/ 50 w 429"/>
                <a:gd name="T41" fmla="*/ 74 h 91"/>
                <a:gd name="T42" fmla="*/ 26 w 429"/>
                <a:gd name="T43" fmla="*/ 67 h 91"/>
                <a:gd name="T44" fmla="*/ 10 w 429"/>
                <a:gd name="T45" fmla="*/ 59 h 91"/>
                <a:gd name="T46" fmla="*/ 2 w 429"/>
                <a:gd name="T47" fmla="*/ 50 h 91"/>
                <a:gd name="T48" fmla="*/ 2 w 429"/>
                <a:gd name="T49" fmla="*/ 40 h 91"/>
                <a:gd name="T50" fmla="*/ 10 w 429"/>
                <a:gd name="T51" fmla="*/ 32 h 91"/>
                <a:gd name="T52" fmla="*/ 26 w 429"/>
                <a:gd name="T53" fmla="*/ 24 h 91"/>
                <a:gd name="T54" fmla="*/ 50 w 429"/>
                <a:gd name="T55" fmla="*/ 17 h 91"/>
                <a:gd name="T56" fmla="*/ 78 w 429"/>
                <a:gd name="T57" fmla="*/ 11 h 91"/>
                <a:gd name="T58" fmla="*/ 112 w 429"/>
                <a:gd name="T59" fmla="*/ 6 h 91"/>
                <a:gd name="T60" fmla="*/ 151 w 429"/>
                <a:gd name="T61" fmla="*/ 3 h 91"/>
                <a:gd name="T62" fmla="*/ 192 w 429"/>
                <a:gd name="T63"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29" h="91">
                  <a:moveTo>
                    <a:pt x="215" y="0"/>
                  </a:moveTo>
                  <a:lnTo>
                    <a:pt x="237" y="0"/>
                  </a:lnTo>
                  <a:lnTo>
                    <a:pt x="258" y="1"/>
                  </a:lnTo>
                  <a:lnTo>
                    <a:pt x="278" y="3"/>
                  </a:lnTo>
                  <a:lnTo>
                    <a:pt x="298" y="4"/>
                  </a:lnTo>
                  <a:lnTo>
                    <a:pt x="317" y="6"/>
                  </a:lnTo>
                  <a:lnTo>
                    <a:pt x="335" y="7"/>
                  </a:lnTo>
                  <a:lnTo>
                    <a:pt x="351" y="11"/>
                  </a:lnTo>
                  <a:lnTo>
                    <a:pt x="367" y="13"/>
                  </a:lnTo>
                  <a:lnTo>
                    <a:pt x="380" y="17"/>
                  </a:lnTo>
                  <a:lnTo>
                    <a:pt x="393" y="20"/>
                  </a:lnTo>
                  <a:lnTo>
                    <a:pt x="403" y="24"/>
                  </a:lnTo>
                  <a:lnTo>
                    <a:pt x="413" y="27"/>
                  </a:lnTo>
                  <a:lnTo>
                    <a:pt x="420" y="32"/>
                  </a:lnTo>
                  <a:lnTo>
                    <a:pt x="424" y="36"/>
                  </a:lnTo>
                  <a:lnTo>
                    <a:pt x="428" y="40"/>
                  </a:lnTo>
                  <a:lnTo>
                    <a:pt x="429" y="45"/>
                  </a:lnTo>
                  <a:lnTo>
                    <a:pt x="428" y="50"/>
                  </a:lnTo>
                  <a:lnTo>
                    <a:pt x="424" y="54"/>
                  </a:lnTo>
                  <a:lnTo>
                    <a:pt x="420" y="59"/>
                  </a:lnTo>
                  <a:lnTo>
                    <a:pt x="413" y="63"/>
                  </a:lnTo>
                  <a:lnTo>
                    <a:pt x="403" y="67"/>
                  </a:lnTo>
                  <a:lnTo>
                    <a:pt x="393" y="71"/>
                  </a:lnTo>
                  <a:lnTo>
                    <a:pt x="380" y="74"/>
                  </a:lnTo>
                  <a:lnTo>
                    <a:pt x="367" y="78"/>
                  </a:lnTo>
                  <a:lnTo>
                    <a:pt x="351" y="80"/>
                  </a:lnTo>
                  <a:lnTo>
                    <a:pt x="335" y="83"/>
                  </a:lnTo>
                  <a:lnTo>
                    <a:pt x="317" y="85"/>
                  </a:lnTo>
                  <a:lnTo>
                    <a:pt x="298" y="87"/>
                  </a:lnTo>
                  <a:lnTo>
                    <a:pt x="278" y="89"/>
                  </a:lnTo>
                  <a:lnTo>
                    <a:pt x="258" y="90"/>
                  </a:lnTo>
                  <a:lnTo>
                    <a:pt x="237" y="91"/>
                  </a:lnTo>
                  <a:lnTo>
                    <a:pt x="215" y="91"/>
                  </a:lnTo>
                  <a:lnTo>
                    <a:pt x="192" y="91"/>
                  </a:lnTo>
                  <a:lnTo>
                    <a:pt x="171" y="90"/>
                  </a:lnTo>
                  <a:lnTo>
                    <a:pt x="151" y="89"/>
                  </a:lnTo>
                  <a:lnTo>
                    <a:pt x="131" y="87"/>
                  </a:lnTo>
                  <a:lnTo>
                    <a:pt x="112" y="85"/>
                  </a:lnTo>
                  <a:lnTo>
                    <a:pt x="95" y="83"/>
                  </a:lnTo>
                  <a:lnTo>
                    <a:pt x="78" y="80"/>
                  </a:lnTo>
                  <a:lnTo>
                    <a:pt x="64" y="78"/>
                  </a:lnTo>
                  <a:lnTo>
                    <a:pt x="50" y="74"/>
                  </a:lnTo>
                  <a:lnTo>
                    <a:pt x="37" y="71"/>
                  </a:lnTo>
                  <a:lnTo>
                    <a:pt x="26" y="67"/>
                  </a:lnTo>
                  <a:lnTo>
                    <a:pt x="17" y="63"/>
                  </a:lnTo>
                  <a:lnTo>
                    <a:pt x="10" y="59"/>
                  </a:lnTo>
                  <a:lnTo>
                    <a:pt x="5" y="54"/>
                  </a:lnTo>
                  <a:lnTo>
                    <a:pt x="2" y="50"/>
                  </a:lnTo>
                  <a:lnTo>
                    <a:pt x="0" y="45"/>
                  </a:lnTo>
                  <a:lnTo>
                    <a:pt x="2" y="40"/>
                  </a:lnTo>
                  <a:lnTo>
                    <a:pt x="5" y="36"/>
                  </a:lnTo>
                  <a:lnTo>
                    <a:pt x="10" y="32"/>
                  </a:lnTo>
                  <a:lnTo>
                    <a:pt x="17" y="27"/>
                  </a:lnTo>
                  <a:lnTo>
                    <a:pt x="26" y="24"/>
                  </a:lnTo>
                  <a:lnTo>
                    <a:pt x="37" y="20"/>
                  </a:lnTo>
                  <a:lnTo>
                    <a:pt x="50" y="17"/>
                  </a:lnTo>
                  <a:lnTo>
                    <a:pt x="64" y="13"/>
                  </a:lnTo>
                  <a:lnTo>
                    <a:pt x="78" y="11"/>
                  </a:lnTo>
                  <a:lnTo>
                    <a:pt x="95" y="7"/>
                  </a:lnTo>
                  <a:lnTo>
                    <a:pt x="112" y="6"/>
                  </a:lnTo>
                  <a:lnTo>
                    <a:pt x="131" y="4"/>
                  </a:lnTo>
                  <a:lnTo>
                    <a:pt x="151" y="3"/>
                  </a:lnTo>
                  <a:lnTo>
                    <a:pt x="171" y="1"/>
                  </a:lnTo>
                  <a:lnTo>
                    <a:pt x="192" y="0"/>
                  </a:lnTo>
                  <a:lnTo>
                    <a:pt x="215" y="0"/>
                  </a:lnTo>
                  <a:close/>
                </a:path>
              </a:pathLst>
            </a:custGeom>
            <a:solidFill>
              <a:srgbClr val="0033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55" name="Freeform 27"/>
            <p:cNvSpPr>
              <a:spLocks/>
            </p:cNvSpPr>
            <p:nvPr/>
          </p:nvSpPr>
          <p:spPr bwMode="auto">
            <a:xfrm>
              <a:off x="4237" y="2174"/>
              <a:ext cx="895" cy="1403"/>
            </a:xfrm>
            <a:custGeom>
              <a:avLst/>
              <a:gdLst>
                <a:gd name="T0" fmla="*/ 177 w 895"/>
                <a:gd name="T1" fmla="*/ 19 h 1403"/>
                <a:gd name="T2" fmla="*/ 241 w 895"/>
                <a:gd name="T3" fmla="*/ 47 h 1403"/>
                <a:gd name="T4" fmla="*/ 317 w 895"/>
                <a:gd name="T5" fmla="*/ 66 h 1403"/>
                <a:gd name="T6" fmla="*/ 400 w 895"/>
                <a:gd name="T7" fmla="*/ 75 h 1403"/>
                <a:gd name="T8" fmla="*/ 485 w 895"/>
                <a:gd name="T9" fmla="*/ 75 h 1403"/>
                <a:gd name="T10" fmla="*/ 563 w 895"/>
                <a:gd name="T11" fmla="*/ 66 h 1403"/>
                <a:gd name="T12" fmla="*/ 634 w 895"/>
                <a:gd name="T13" fmla="*/ 47 h 1403"/>
                <a:gd name="T14" fmla="*/ 688 w 895"/>
                <a:gd name="T15" fmla="*/ 17 h 1403"/>
                <a:gd name="T16" fmla="*/ 746 w 895"/>
                <a:gd name="T17" fmla="*/ 11 h 1403"/>
                <a:gd name="T18" fmla="*/ 802 w 895"/>
                <a:gd name="T19" fmla="*/ 42 h 1403"/>
                <a:gd name="T20" fmla="*/ 844 w 895"/>
                <a:gd name="T21" fmla="*/ 88 h 1403"/>
                <a:gd name="T22" fmla="*/ 878 w 895"/>
                <a:gd name="T23" fmla="*/ 158 h 1403"/>
                <a:gd name="T24" fmla="*/ 895 w 895"/>
                <a:gd name="T25" fmla="*/ 1253 h 1403"/>
                <a:gd name="T26" fmla="*/ 860 w 895"/>
                <a:gd name="T27" fmla="*/ 1286 h 1403"/>
                <a:gd name="T28" fmla="*/ 817 w 895"/>
                <a:gd name="T29" fmla="*/ 1316 h 1403"/>
                <a:gd name="T30" fmla="*/ 766 w 895"/>
                <a:gd name="T31" fmla="*/ 1341 h 1403"/>
                <a:gd name="T32" fmla="*/ 709 w 895"/>
                <a:gd name="T33" fmla="*/ 1363 h 1403"/>
                <a:gd name="T34" fmla="*/ 648 w 895"/>
                <a:gd name="T35" fmla="*/ 1381 h 1403"/>
                <a:gd name="T36" fmla="*/ 582 w 895"/>
                <a:gd name="T37" fmla="*/ 1393 h 1403"/>
                <a:gd name="T38" fmla="*/ 515 w 895"/>
                <a:gd name="T39" fmla="*/ 1401 h 1403"/>
                <a:gd name="T40" fmla="*/ 446 w 895"/>
                <a:gd name="T41" fmla="*/ 1403 h 1403"/>
                <a:gd name="T42" fmla="*/ 377 w 895"/>
                <a:gd name="T43" fmla="*/ 1401 h 1403"/>
                <a:gd name="T44" fmla="*/ 310 w 895"/>
                <a:gd name="T45" fmla="*/ 1393 h 1403"/>
                <a:gd name="T46" fmla="*/ 246 w 895"/>
                <a:gd name="T47" fmla="*/ 1379 h 1403"/>
                <a:gd name="T48" fmla="*/ 183 w 895"/>
                <a:gd name="T49" fmla="*/ 1359 h 1403"/>
                <a:gd name="T50" fmla="*/ 128 w 895"/>
                <a:gd name="T51" fmla="*/ 1333 h 1403"/>
                <a:gd name="T52" fmla="*/ 77 w 895"/>
                <a:gd name="T53" fmla="*/ 1300 h 1403"/>
                <a:gd name="T54" fmla="*/ 34 w 895"/>
                <a:gd name="T55" fmla="*/ 1261 h 1403"/>
                <a:gd name="T56" fmla="*/ 0 w 895"/>
                <a:gd name="T57" fmla="*/ 1214 h 1403"/>
                <a:gd name="T58" fmla="*/ 1 w 895"/>
                <a:gd name="T59" fmla="*/ 149 h 1403"/>
                <a:gd name="T60" fmla="*/ 15 w 895"/>
                <a:gd name="T61" fmla="*/ 112 h 1403"/>
                <a:gd name="T62" fmla="*/ 49 w 895"/>
                <a:gd name="T63" fmla="*/ 70 h 1403"/>
                <a:gd name="T64" fmla="*/ 109 w 895"/>
                <a:gd name="T65" fmla="*/ 2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5" h="1403">
                  <a:moveTo>
                    <a:pt x="151" y="2"/>
                  </a:moveTo>
                  <a:lnTo>
                    <a:pt x="177" y="19"/>
                  </a:lnTo>
                  <a:lnTo>
                    <a:pt x="207" y="34"/>
                  </a:lnTo>
                  <a:lnTo>
                    <a:pt x="241" y="47"/>
                  </a:lnTo>
                  <a:lnTo>
                    <a:pt x="277" y="57"/>
                  </a:lnTo>
                  <a:lnTo>
                    <a:pt x="317" y="66"/>
                  </a:lnTo>
                  <a:lnTo>
                    <a:pt x="359" y="72"/>
                  </a:lnTo>
                  <a:lnTo>
                    <a:pt x="400" y="75"/>
                  </a:lnTo>
                  <a:lnTo>
                    <a:pt x="442" y="76"/>
                  </a:lnTo>
                  <a:lnTo>
                    <a:pt x="485" y="75"/>
                  </a:lnTo>
                  <a:lnTo>
                    <a:pt x="525" y="72"/>
                  </a:lnTo>
                  <a:lnTo>
                    <a:pt x="563" y="66"/>
                  </a:lnTo>
                  <a:lnTo>
                    <a:pt x="600" y="57"/>
                  </a:lnTo>
                  <a:lnTo>
                    <a:pt x="634" y="47"/>
                  </a:lnTo>
                  <a:lnTo>
                    <a:pt x="663" y="34"/>
                  </a:lnTo>
                  <a:lnTo>
                    <a:pt x="688" y="17"/>
                  </a:lnTo>
                  <a:lnTo>
                    <a:pt x="708" y="0"/>
                  </a:lnTo>
                  <a:lnTo>
                    <a:pt x="746" y="11"/>
                  </a:lnTo>
                  <a:lnTo>
                    <a:pt x="777" y="24"/>
                  </a:lnTo>
                  <a:lnTo>
                    <a:pt x="802" y="42"/>
                  </a:lnTo>
                  <a:lnTo>
                    <a:pt x="825" y="62"/>
                  </a:lnTo>
                  <a:lnTo>
                    <a:pt x="844" y="88"/>
                  </a:lnTo>
                  <a:lnTo>
                    <a:pt x="861" y="120"/>
                  </a:lnTo>
                  <a:lnTo>
                    <a:pt x="878" y="158"/>
                  </a:lnTo>
                  <a:lnTo>
                    <a:pt x="895" y="203"/>
                  </a:lnTo>
                  <a:lnTo>
                    <a:pt x="895" y="1253"/>
                  </a:lnTo>
                  <a:lnTo>
                    <a:pt x="879" y="1270"/>
                  </a:lnTo>
                  <a:lnTo>
                    <a:pt x="860" y="1286"/>
                  </a:lnTo>
                  <a:lnTo>
                    <a:pt x="840" y="1301"/>
                  </a:lnTo>
                  <a:lnTo>
                    <a:pt x="817" y="1316"/>
                  </a:lnTo>
                  <a:lnTo>
                    <a:pt x="792" y="1329"/>
                  </a:lnTo>
                  <a:lnTo>
                    <a:pt x="766" y="1341"/>
                  </a:lnTo>
                  <a:lnTo>
                    <a:pt x="739" y="1353"/>
                  </a:lnTo>
                  <a:lnTo>
                    <a:pt x="709" y="1363"/>
                  </a:lnTo>
                  <a:lnTo>
                    <a:pt x="679" y="1373"/>
                  </a:lnTo>
                  <a:lnTo>
                    <a:pt x="648" y="1381"/>
                  </a:lnTo>
                  <a:lnTo>
                    <a:pt x="615" y="1387"/>
                  </a:lnTo>
                  <a:lnTo>
                    <a:pt x="582" y="1393"/>
                  </a:lnTo>
                  <a:lnTo>
                    <a:pt x="549" y="1397"/>
                  </a:lnTo>
                  <a:lnTo>
                    <a:pt x="515" y="1401"/>
                  </a:lnTo>
                  <a:lnTo>
                    <a:pt x="481" y="1403"/>
                  </a:lnTo>
                  <a:lnTo>
                    <a:pt x="446" y="1403"/>
                  </a:lnTo>
                  <a:lnTo>
                    <a:pt x="412" y="1403"/>
                  </a:lnTo>
                  <a:lnTo>
                    <a:pt x="377" y="1401"/>
                  </a:lnTo>
                  <a:lnTo>
                    <a:pt x="343" y="1397"/>
                  </a:lnTo>
                  <a:lnTo>
                    <a:pt x="310" y="1393"/>
                  </a:lnTo>
                  <a:lnTo>
                    <a:pt x="277" y="1387"/>
                  </a:lnTo>
                  <a:lnTo>
                    <a:pt x="246" y="1379"/>
                  </a:lnTo>
                  <a:lnTo>
                    <a:pt x="214" y="1369"/>
                  </a:lnTo>
                  <a:lnTo>
                    <a:pt x="183" y="1359"/>
                  </a:lnTo>
                  <a:lnTo>
                    <a:pt x="155" y="1347"/>
                  </a:lnTo>
                  <a:lnTo>
                    <a:pt x="128" y="1333"/>
                  </a:lnTo>
                  <a:lnTo>
                    <a:pt x="101" y="1317"/>
                  </a:lnTo>
                  <a:lnTo>
                    <a:pt x="77" y="1300"/>
                  </a:lnTo>
                  <a:lnTo>
                    <a:pt x="55" y="1281"/>
                  </a:lnTo>
                  <a:lnTo>
                    <a:pt x="34" y="1261"/>
                  </a:lnTo>
                  <a:lnTo>
                    <a:pt x="16" y="1238"/>
                  </a:lnTo>
                  <a:lnTo>
                    <a:pt x="0" y="1214"/>
                  </a:lnTo>
                  <a:lnTo>
                    <a:pt x="0" y="166"/>
                  </a:lnTo>
                  <a:lnTo>
                    <a:pt x="1" y="149"/>
                  </a:lnTo>
                  <a:lnTo>
                    <a:pt x="5" y="132"/>
                  </a:lnTo>
                  <a:lnTo>
                    <a:pt x="15" y="112"/>
                  </a:lnTo>
                  <a:lnTo>
                    <a:pt x="29" y="92"/>
                  </a:lnTo>
                  <a:lnTo>
                    <a:pt x="49" y="70"/>
                  </a:lnTo>
                  <a:lnTo>
                    <a:pt x="75" y="48"/>
                  </a:lnTo>
                  <a:lnTo>
                    <a:pt x="109" y="26"/>
                  </a:lnTo>
                  <a:lnTo>
                    <a:pt x="151" y="2"/>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56" name="Freeform 28"/>
            <p:cNvSpPr>
              <a:spLocks/>
            </p:cNvSpPr>
            <p:nvPr/>
          </p:nvSpPr>
          <p:spPr bwMode="auto">
            <a:xfrm>
              <a:off x="4279" y="2270"/>
              <a:ext cx="775" cy="167"/>
            </a:xfrm>
            <a:custGeom>
              <a:avLst/>
              <a:gdLst>
                <a:gd name="T0" fmla="*/ 81 w 775"/>
                <a:gd name="T1" fmla="*/ 3 h 167"/>
                <a:gd name="T2" fmla="*/ 54 w 775"/>
                <a:gd name="T3" fmla="*/ 0 h 167"/>
                <a:gd name="T4" fmla="*/ 33 w 775"/>
                <a:gd name="T5" fmla="*/ 3 h 167"/>
                <a:gd name="T6" fmla="*/ 18 w 775"/>
                <a:gd name="T7" fmla="*/ 11 h 167"/>
                <a:gd name="T8" fmla="*/ 6 w 775"/>
                <a:gd name="T9" fmla="*/ 23 h 167"/>
                <a:gd name="T10" fmla="*/ 0 w 775"/>
                <a:gd name="T11" fmla="*/ 38 h 167"/>
                <a:gd name="T12" fmla="*/ 0 w 775"/>
                <a:gd name="T13" fmla="*/ 57 h 167"/>
                <a:gd name="T14" fmla="*/ 5 w 775"/>
                <a:gd name="T15" fmla="*/ 77 h 167"/>
                <a:gd name="T16" fmla="*/ 14 w 775"/>
                <a:gd name="T17" fmla="*/ 98 h 167"/>
                <a:gd name="T18" fmla="*/ 71 w 775"/>
                <a:gd name="T19" fmla="*/ 113 h 167"/>
                <a:gd name="T20" fmla="*/ 124 w 775"/>
                <a:gd name="T21" fmla="*/ 127 h 167"/>
                <a:gd name="T22" fmla="*/ 175 w 775"/>
                <a:gd name="T23" fmla="*/ 139 h 167"/>
                <a:gd name="T24" fmla="*/ 225 w 775"/>
                <a:gd name="T25" fmla="*/ 150 h 167"/>
                <a:gd name="T26" fmla="*/ 273 w 775"/>
                <a:gd name="T27" fmla="*/ 157 h 167"/>
                <a:gd name="T28" fmla="*/ 320 w 775"/>
                <a:gd name="T29" fmla="*/ 163 h 167"/>
                <a:gd name="T30" fmla="*/ 365 w 775"/>
                <a:gd name="T31" fmla="*/ 166 h 167"/>
                <a:gd name="T32" fmla="*/ 410 w 775"/>
                <a:gd name="T33" fmla="*/ 167 h 167"/>
                <a:gd name="T34" fmla="*/ 453 w 775"/>
                <a:gd name="T35" fmla="*/ 167 h 167"/>
                <a:gd name="T36" fmla="*/ 496 w 775"/>
                <a:gd name="T37" fmla="*/ 164 h 167"/>
                <a:gd name="T38" fmla="*/ 538 w 775"/>
                <a:gd name="T39" fmla="*/ 159 h 167"/>
                <a:gd name="T40" fmla="*/ 580 w 775"/>
                <a:gd name="T41" fmla="*/ 151 h 167"/>
                <a:gd name="T42" fmla="*/ 623 w 775"/>
                <a:gd name="T43" fmla="*/ 142 h 167"/>
                <a:gd name="T44" fmla="*/ 664 w 775"/>
                <a:gd name="T45" fmla="*/ 130 h 167"/>
                <a:gd name="T46" fmla="*/ 707 w 775"/>
                <a:gd name="T47" fmla="*/ 114 h 167"/>
                <a:gd name="T48" fmla="*/ 750 w 775"/>
                <a:gd name="T49" fmla="*/ 98 h 167"/>
                <a:gd name="T50" fmla="*/ 766 w 775"/>
                <a:gd name="T51" fmla="*/ 80 h 167"/>
                <a:gd name="T52" fmla="*/ 775 w 775"/>
                <a:gd name="T53" fmla="*/ 64 h 167"/>
                <a:gd name="T54" fmla="*/ 775 w 775"/>
                <a:gd name="T55" fmla="*/ 49 h 167"/>
                <a:gd name="T56" fmla="*/ 769 w 775"/>
                <a:gd name="T57" fmla="*/ 36 h 167"/>
                <a:gd name="T58" fmla="*/ 758 w 775"/>
                <a:gd name="T59" fmla="*/ 25 h 167"/>
                <a:gd name="T60" fmla="*/ 744 w 775"/>
                <a:gd name="T61" fmla="*/ 16 h 167"/>
                <a:gd name="T62" fmla="*/ 727 w 775"/>
                <a:gd name="T63" fmla="*/ 7 h 167"/>
                <a:gd name="T64" fmla="*/ 710 w 775"/>
                <a:gd name="T65" fmla="*/ 3 h 167"/>
                <a:gd name="T66" fmla="*/ 684 w 775"/>
                <a:gd name="T67" fmla="*/ 16 h 167"/>
                <a:gd name="T68" fmla="*/ 653 w 775"/>
                <a:gd name="T69" fmla="*/ 26 h 167"/>
                <a:gd name="T70" fmla="*/ 618 w 775"/>
                <a:gd name="T71" fmla="*/ 37 h 167"/>
                <a:gd name="T72" fmla="*/ 579 w 775"/>
                <a:gd name="T73" fmla="*/ 46 h 167"/>
                <a:gd name="T74" fmla="*/ 538 w 775"/>
                <a:gd name="T75" fmla="*/ 53 h 167"/>
                <a:gd name="T76" fmla="*/ 493 w 775"/>
                <a:gd name="T77" fmla="*/ 59 h 167"/>
                <a:gd name="T78" fmla="*/ 448 w 775"/>
                <a:gd name="T79" fmla="*/ 63 h 167"/>
                <a:gd name="T80" fmla="*/ 401 w 775"/>
                <a:gd name="T81" fmla="*/ 65 h 167"/>
                <a:gd name="T82" fmla="*/ 355 w 775"/>
                <a:gd name="T83" fmla="*/ 66 h 167"/>
                <a:gd name="T84" fmla="*/ 310 w 775"/>
                <a:gd name="T85" fmla="*/ 64 h 167"/>
                <a:gd name="T86" fmla="*/ 264 w 775"/>
                <a:gd name="T87" fmla="*/ 60 h 167"/>
                <a:gd name="T88" fmla="*/ 221 w 775"/>
                <a:gd name="T89" fmla="*/ 53 h 167"/>
                <a:gd name="T90" fmla="*/ 180 w 775"/>
                <a:gd name="T91" fmla="*/ 45 h 167"/>
                <a:gd name="T92" fmla="*/ 144 w 775"/>
                <a:gd name="T93" fmla="*/ 33 h 167"/>
                <a:gd name="T94" fmla="*/ 109 w 775"/>
                <a:gd name="T95" fmla="*/ 19 h 167"/>
                <a:gd name="T96" fmla="*/ 81 w 775"/>
                <a:gd name="T97" fmla="*/ 3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75" h="167">
                  <a:moveTo>
                    <a:pt x="81" y="3"/>
                  </a:moveTo>
                  <a:lnTo>
                    <a:pt x="54" y="0"/>
                  </a:lnTo>
                  <a:lnTo>
                    <a:pt x="33" y="3"/>
                  </a:lnTo>
                  <a:lnTo>
                    <a:pt x="18" y="11"/>
                  </a:lnTo>
                  <a:lnTo>
                    <a:pt x="6" y="23"/>
                  </a:lnTo>
                  <a:lnTo>
                    <a:pt x="0" y="38"/>
                  </a:lnTo>
                  <a:lnTo>
                    <a:pt x="0" y="57"/>
                  </a:lnTo>
                  <a:lnTo>
                    <a:pt x="5" y="77"/>
                  </a:lnTo>
                  <a:lnTo>
                    <a:pt x="14" y="98"/>
                  </a:lnTo>
                  <a:lnTo>
                    <a:pt x="71" y="113"/>
                  </a:lnTo>
                  <a:lnTo>
                    <a:pt x="124" y="127"/>
                  </a:lnTo>
                  <a:lnTo>
                    <a:pt x="175" y="139"/>
                  </a:lnTo>
                  <a:lnTo>
                    <a:pt x="225" y="150"/>
                  </a:lnTo>
                  <a:lnTo>
                    <a:pt x="273" y="157"/>
                  </a:lnTo>
                  <a:lnTo>
                    <a:pt x="320" y="163"/>
                  </a:lnTo>
                  <a:lnTo>
                    <a:pt x="365" y="166"/>
                  </a:lnTo>
                  <a:lnTo>
                    <a:pt x="410" y="167"/>
                  </a:lnTo>
                  <a:lnTo>
                    <a:pt x="453" y="167"/>
                  </a:lnTo>
                  <a:lnTo>
                    <a:pt x="496" y="164"/>
                  </a:lnTo>
                  <a:lnTo>
                    <a:pt x="538" y="159"/>
                  </a:lnTo>
                  <a:lnTo>
                    <a:pt x="580" y="151"/>
                  </a:lnTo>
                  <a:lnTo>
                    <a:pt x="623" y="142"/>
                  </a:lnTo>
                  <a:lnTo>
                    <a:pt x="664" y="130"/>
                  </a:lnTo>
                  <a:lnTo>
                    <a:pt x="707" y="114"/>
                  </a:lnTo>
                  <a:lnTo>
                    <a:pt x="750" y="98"/>
                  </a:lnTo>
                  <a:lnTo>
                    <a:pt x="766" y="80"/>
                  </a:lnTo>
                  <a:lnTo>
                    <a:pt x="775" y="64"/>
                  </a:lnTo>
                  <a:lnTo>
                    <a:pt x="775" y="49"/>
                  </a:lnTo>
                  <a:lnTo>
                    <a:pt x="769" y="36"/>
                  </a:lnTo>
                  <a:lnTo>
                    <a:pt x="758" y="25"/>
                  </a:lnTo>
                  <a:lnTo>
                    <a:pt x="744" y="16"/>
                  </a:lnTo>
                  <a:lnTo>
                    <a:pt x="727" y="7"/>
                  </a:lnTo>
                  <a:lnTo>
                    <a:pt x="710" y="3"/>
                  </a:lnTo>
                  <a:lnTo>
                    <a:pt x="684" y="16"/>
                  </a:lnTo>
                  <a:lnTo>
                    <a:pt x="653" y="26"/>
                  </a:lnTo>
                  <a:lnTo>
                    <a:pt x="618" y="37"/>
                  </a:lnTo>
                  <a:lnTo>
                    <a:pt x="579" y="46"/>
                  </a:lnTo>
                  <a:lnTo>
                    <a:pt x="538" y="53"/>
                  </a:lnTo>
                  <a:lnTo>
                    <a:pt x="493" y="59"/>
                  </a:lnTo>
                  <a:lnTo>
                    <a:pt x="448" y="63"/>
                  </a:lnTo>
                  <a:lnTo>
                    <a:pt x="401" y="65"/>
                  </a:lnTo>
                  <a:lnTo>
                    <a:pt x="355" y="66"/>
                  </a:lnTo>
                  <a:lnTo>
                    <a:pt x="310" y="64"/>
                  </a:lnTo>
                  <a:lnTo>
                    <a:pt x="264" y="60"/>
                  </a:lnTo>
                  <a:lnTo>
                    <a:pt x="221" y="53"/>
                  </a:lnTo>
                  <a:lnTo>
                    <a:pt x="180" y="45"/>
                  </a:lnTo>
                  <a:lnTo>
                    <a:pt x="144" y="33"/>
                  </a:lnTo>
                  <a:lnTo>
                    <a:pt x="109" y="19"/>
                  </a:lnTo>
                  <a:lnTo>
                    <a:pt x="81" y="3"/>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57" name="Freeform 29"/>
            <p:cNvSpPr>
              <a:spLocks/>
            </p:cNvSpPr>
            <p:nvPr/>
          </p:nvSpPr>
          <p:spPr bwMode="auto">
            <a:xfrm>
              <a:off x="4287" y="2279"/>
              <a:ext cx="752" cy="155"/>
            </a:xfrm>
            <a:custGeom>
              <a:avLst/>
              <a:gdLst>
                <a:gd name="T0" fmla="*/ 83 w 752"/>
                <a:gd name="T1" fmla="*/ 3 h 155"/>
                <a:gd name="T2" fmla="*/ 55 w 752"/>
                <a:gd name="T3" fmla="*/ 0 h 155"/>
                <a:gd name="T4" fmla="*/ 34 w 752"/>
                <a:gd name="T5" fmla="*/ 2 h 155"/>
                <a:gd name="T6" fmla="*/ 18 w 752"/>
                <a:gd name="T7" fmla="*/ 9 h 155"/>
                <a:gd name="T8" fmla="*/ 7 w 752"/>
                <a:gd name="T9" fmla="*/ 20 h 155"/>
                <a:gd name="T10" fmla="*/ 0 w 752"/>
                <a:gd name="T11" fmla="*/ 32 h 155"/>
                <a:gd name="T12" fmla="*/ 0 w 752"/>
                <a:gd name="T13" fmla="*/ 49 h 155"/>
                <a:gd name="T14" fmla="*/ 5 w 752"/>
                <a:gd name="T15" fmla="*/ 67 h 155"/>
                <a:gd name="T16" fmla="*/ 15 w 752"/>
                <a:gd name="T17" fmla="*/ 87 h 155"/>
                <a:gd name="T18" fmla="*/ 67 w 752"/>
                <a:gd name="T19" fmla="*/ 103 h 155"/>
                <a:gd name="T20" fmla="*/ 118 w 752"/>
                <a:gd name="T21" fmla="*/ 116 h 155"/>
                <a:gd name="T22" fmla="*/ 167 w 752"/>
                <a:gd name="T23" fmla="*/ 128 h 155"/>
                <a:gd name="T24" fmla="*/ 216 w 752"/>
                <a:gd name="T25" fmla="*/ 137 h 155"/>
                <a:gd name="T26" fmla="*/ 263 w 752"/>
                <a:gd name="T27" fmla="*/ 146 h 155"/>
                <a:gd name="T28" fmla="*/ 307 w 752"/>
                <a:gd name="T29" fmla="*/ 151 h 155"/>
                <a:gd name="T30" fmla="*/ 352 w 752"/>
                <a:gd name="T31" fmla="*/ 154 h 155"/>
                <a:gd name="T32" fmla="*/ 397 w 752"/>
                <a:gd name="T33" fmla="*/ 155 h 155"/>
                <a:gd name="T34" fmla="*/ 439 w 752"/>
                <a:gd name="T35" fmla="*/ 155 h 155"/>
                <a:gd name="T36" fmla="*/ 482 w 752"/>
                <a:gd name="T37" fmla="*/ 151 h 155"/>
                <a:gd name="T38" fmla="*/ 524 w 752"/>
                <a:gd name="T39" fmla="*/ 147 h 155"/>
                <a:gd name="T40" fmla="*/ 565 w 752"/>
                <a:gd name="T41" fmla="*/ 140 h 155"/>
                <a:gd name="T42" fmla="*/ 606 w 752"/>
                <a:gd name="T43" fmla="*/ 130 h 155"/>
                <a:gd name="T44" fmla="*/ 648 w 752"/>
                <a:gd name="T45" fmla="*/ 118 h 155"/>
                <a:gd name="T46" fmla="*/ 688 w 752"/>
                <a:gd name="T47" fmla="*/ 104 h 155"/>
                <a:gd name="T48" fmla="*/ 729 w 752"/>
                <a:gd name="T49" fmla="*/ 89 h 155"/>
                <a:gd name="T50" fmla="*/ 744 w 752"/>
                <a:gd name="T51" fmla="*/ 73 h 155"/>
                <a:gd name="T52" fmla="*/ 751 w 752"/>
                <a:gd name="T53" fmla="*/ 57 h 155"/>
                <a:gd name="T54" fmla="*/ 752 w 752"/>
                <a:gd name="T55" fmla="*/ 44 h 155"/>
                <a:gd name="T56" fmla="*/ 747 w 752"/>
                <a:gd name="T57" fmla="*/ 31 h 155"/>
                <a:gd name="T58" fmla="*/ 737 w 752"/>
                <a:gd name="T59" fmla="*/ 22 h 155"/>
                <a:gd name="T60" fmla="*/ 724 w 752"/>
                <a:gd name="T61" fmla="*/ 12 h 155"/>
                <a:gd name="T62" fmla="*/ 709 w 752"/>
                <a:gd name="T63" fmla="*/ 7 h 155"/>
                <a:gd name="T64" fmla="*/ 692 w 752"/>
                <a:gd name="T65" fmla="*/ 2 h 155"/>
                <a:gd name="T66" fmla="*/ 666 w 752"/>
                <a:gd name="T67" fmla="*/ 14 h 155"/>
                <a:gd name="T68" fmla="*/ 635 w 752"/>
                <a:gd name="T69" fmla="*/ 24 h 155"/>
                <a:gd name="T70" fmla="*/ 601 w 752"/>
                <a:gd name="T71" fmla="*/ 35 h 155"/>
                <a:gd name="T72" fmla="*/ 563 w 752"/>
                <a:gd name="T73" fmla="*/ 43 h 155"/>
                <a:gd name="T74" fmla="*/ 523 w 752"/>
                <a:gd name="T75" fmla="*/ 50 h 155"/>
                <a:gd name="T76" fmla="*/ 482 w 752"/>
                <a:gd name="T77" fmla="*/ 55 h 155"/>
                <a:gd name="T78" fmla="*/ 438 w 752"/>
                <a:gd name="T79" fmla="*/ 60 h 155"/>
                <a:gd name="T80" fmla="*/ 393 w 752"/>
                <a:gd name="T81" fmla="*/ 62 h 155"/>
                <a:gd name="T82" fmla="*/ 350 w 752"/>
                <a:gd name="T83" fmla="*/ 62 h 155"/>
                <a:gd name="T84" fmla="*/ 305 w 752"/>
                <a:gd name="T85" fmla="*/ 61 h 155"/>
                <a:gd name="T86" fmla="*/ 263 w 752"/>
                <a:gd name="T87" fmla="*/ 57 h 155"/>
                <a:gd name="T88" fmla="*/ 221 w 752"/>
                <a:gd name="T89" fmla="*/ 51 h 155"/>
                <a:gd name="T90" fmla="*/ 181 w 752"/>
                <a:gd name="T91" fmla="*/ 43 h 155"/>
                <a:gd name="T92" fmla="*/ 145 w 752"/>
                <a:gd name="T93" fmla="*/ 32 h 155"/>
                <a:gd name="T94" fmla="*/ 112 w 752"/>
                <a:gd name="T95" fmla="*/ 18 h 155"/>
                <a:gd name="T96" fmla="*/ 83 w 752"/>
                <a:gd name="T97" fmla="*/ 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52" h="155">
                  <a:moveTo>
                    <a:pt x="83" y="3"/>
                  </a:moveTo>
                  <a:lnTo>
                    <a:pt x="55" y="0"/>
                  </a:lnTo>
                  <a:lnTo>
                    <a:pt x="34" y="2"/>
                  </a:lnTo>
                  <a:lnTo>
                    <a:pt x="18" y="9"/>
                  </a:lnTo>
                  <a:lnTo>
                    <a:pt x="7" y="20"/>
                  </a:lnTo>
                  <a:lnTo>
                    <a:pt x="0" y="32"/>
                  </a:lnTo>
                  <a:lnTo>
                    <a:pt x="0" y="49"/>
                  </a:lnTo>
                  <a:lnTo>
                    <a:pt x="5" y="67"/>
                  </a:lnTo>
                  <a:lnTo>
                    <a:pt x="15" y="87"/>
                  </a:lnTo>
                  <a:lnTo>
                    <a:pt x="67" y="103"/>
                  </a:lnTo>
                  <a:lnTo>
                    <a:pt x="118" y="116"/>
                  </a:lnTo>
                  <a:lnTo>
                    <a:pt x="167" y="128"/>
                  </a:lnTo>
                  <a:lnTo>
                    <a:pt x="216" y="137"/>
                  </a:lnTo>
                  <a:lnTo>
                    <a:pt x="263" y="146"/>
                  </a:lnTo>
                  <a:lnTo>
                    <a:pt x="307" y="151"/>
                  </a:lnTo>
                  <a:lnTo>
                    <a:pt x="352" y="154"/>
                  </a:lnTo>
                  <a:lnTo>
                    <a:pt x="397" y="155"/>
                  </a:lnTo>
                  <a:lnTo>
                    <a:pt x="439" y="155"/>
                  </a:lnTo>
                  <a:lnTo>
                    <a:pt x="482" y="151"/>
                  </a:lnTo>
                  <a:lnTo>
                    <a:pt x="524" y="147"/>
                  </a:lnTo>
                  <a:lnTo>
                    <a:pt x="565" y="140"/>
                  </a:lnTo>
                  <a:lnTo>
                    <a:pt x="606" y="130"/>
                  </a:lnTo>
                  <a:lnTo>
                    <a:pt x="648" y="118"/>
                  </a:lnTo>
                  <a:lnTo>
                    <a:pt x="688" y="104"/>
                  </a:lnTo>
                  <a:lnTo>
                    <a:pt x="729" y="89"/>
                  </a:lnTo>
                  <a:lnTo>
                    <a:pt x="744" y="73"/>
                  </a:lnTo>
                  <a:lnTo>
                    <a:pt x="751" y="57"/>
                  </a:lnTo>
                  <a:lnTo>
                    <a:pt x="752" y="44"/>
                  </a:lnTo>
                  <a:lnTo>
                    <a:pt x="747" y="31"/>
                  </a:lnTo>
                  <a:lnTo>
                    <a:pt x="737" y="22"/>
                  </a:lnTo>
                  <a:lnTo>
                    <a:pt x="724" y="12"/>
                  </a:lnTo>
                  <a:lnTo>
                    <a:pt x="709" y="7"/>
                  </a:lnTo>
                  <a:lnTo>
                    <a:pt x="692" y="2"/>
                  </a:lnTo>
                  <a:lnTo>
                    <a:pt x="666" y="14"/>
                  </a:lnTo>
                  <a:lnTo>
                    <a:pt x="635" y="24"/>
                  </a:lnTo>
                  <a:lnTo>
                    <a:pt x="601" y="35"/>
                  </a:lnTo>
                  <a:lnTo>
                    <a:pt x="563" y="43"/>
                  </a:lnTo>
                  <a:lnTo>
                    <a:pt x="523" y="50"/>
                  </a:lnTo>
                  <a:lnTo>
                    <a:pt x="482" y="55"/>
                  </a:lnTo>
                  <a:lnTo>
                    <a:pt x="438" y="60"/>
                  </a:lnTo>
                  <a:lnTo>
                    <a:pt x="393" y="62"/>
                  </a:lnTo>
                  <a:lnTo>
                    <a:pt x="350" y="62"/>
                  </a:lnTo>
                  <a:lnTo>
                    <a:pt x="305" y="61"/>
                  </a:lnTo>
                  <a:lnTo>
                    <a:pt x="263" y="57"/>
                  </a:lnTo>
                  <a:lnTo>
                    <a:pt x="221" y="51"/>
                  </a:lnTo>
                  <a:lnTo>
                    <a:pt x="181" y="43"/>
                  </a:lnTo>
                  <a:lnTo>
                    <a:pt x="145" y="32"/>
                  </a:lnTo>
                  <a:lnTo>
                    <a:pt x="112" y="18"/>
                  </a:lnTo>
                  <a:lnTo>
                    <a:pt x="83" y="3"/>
                  </a:lnTo>
                  <a:close/>
                </a:path>
              </a:pathLst>
            </a:custGeom>
            <a:solidFill>
              <a:srgbClr val="93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58" name="Freeform 30"/>
            <p:cNvSpPr>
              <a:spLocks/>
            </p:cNvSpPr>
            <p:nvPr/>
          </p:nvSpPr>
          <p:spPr bwMode="auto">
            <a:xfrm>
              <a:off x="4294" y="2288"/>
              <a:ext cx="731" cy="142"/>
            </a:xfrm>
            <a:custGeom>
              <a:avLst/>
              <a:gdLst>
                <a:gd name="T0" fmla="*/ 85 w 731"/>
                <a:gd name="T1" fmla="*/ 3 h 142"/>
                <a:gd name="T2" fmla="*/ 58 w 731"/>
                <a:gd name="T3" fmla="*/ 0 h 142"/>
                <a:gd name="T4" fmla="*/ 37 w 731"/>
                <a:gd name="T5" fmla="*/ 1 h 142"/>
                <a:gd name="T6" fmla="*/ 19 w 731"/>
                <a:gd name="T7" fmla="*/ 7 h 142"/>
                <a:gd name="T8" fmla="*/ 7 w 731"/>
                <a:gd name="T9" fmla="*/ 15 h 142"/>
                <a:gd name="T10" fmla="*/ 1 w 731"/>
                <a:gd name="T11" fmla="*/ 27 h 142"/>
                <a:gd name="T12" fmla="*/ 0 w 731"/>
                <a:gd name="T13" fmla="*/ 42 h 142"/>
                <a:gd name="T14" fmla="*/ 6 w 731"/>
                <a:gd name="T15" fmla="*/ 59 h 142"/>
                <a:gd name="T16" fmla="*/ 17 w 731"/>
                <a:gd name="T17" fmla="*/ 76 h 142"/>
                <a:gd name="T18" fmla="*/ 65 w 731"/>
                <a:gd name="T19" fmla="*/ 92 h 142"/>
                <a:gd name="T20" fmla="*/ 113 w 731"/>
                <a:gd name="T21" fmla="*/ 106 h 142"/>
                <a:gd name="T22" fmla="*/ 160 w 731"/>
                <a:gd name="T23" fmla="*/ 118 h 142"/>
                <a:gd name="T24" fmla="*/ 206 w 731"/>
                <a:gd name="T25" fmla="*/ 127 h 142"/>
                <a:gd name="T26" fmla="*/ 252 w 731"/>
                <a:gd name="T27" fmla="*/ 134 h 142"/>
                <a:gd name="T28" fmla="*/ 297 w 731"/>
                <a:gd name="T29" fmla="*/ 139 h 142"/>
                <a:gd name="T30" fmla="*/ 340 w 731"/>
                <a:gd name="T31" fmla="*/ 141 h 142"/>
                <a:gd name="T32" fmla="*/ 384 w 731"/>
                <a:gd name="T33" fmla="*/ 142 h 142"/>
                <a:gd name="T34" fmla="*/ 426 w 731"/>
                <a:gd name="T35" fmla="*/ 141 h 142"/>
                <a:gd name="T36" fmla="*/ 469 w 731"/>
                <a:gd name="T37" fmla="*/ 138 h 142"/>
                <a:gd name="T38" fmla="*/ 511 w 731"/>
                <a:gd name="T39" fmla="*/ 133 h 142"/>
                <a:gd name="T40" fmla="*/ 551 w 731"/>
                <a:gd name="T41" fmla="*/ 126 h 142"/>
                <a:gd name="T42" fmla="*/ 592 w 731"/>
                <a:gd name="T43" fmla="*/ 118 h 142"/>
                <a:gd name="T44" fmla="*/ 632 w 731"/>
                <a:gd name="T45" fmla="*/ 107 h 142"/>
                <a:gd name="T46" fmla="*/ 671 w 731"/>
                <a:gd name="T47" fmla="*/ 94 h 142"/>
                <a:gd name="T48" fmla="*/ 710 w 731"/>
                <a:gd name="T49" fmla="*/ 80 h 142"/>
                <a:gd name="T50" fmla="*/ 724 w 731"/>
                <a:gd name="T51" fmla="*/ 65 h 142"/>
                <a:gd name="T52" fmla="*/ 731 w 731"/>
                <a:gd name="T53" fmla="*/ 52 h 142"/>
                <a:gd name="T54" fmla="*/ 731 w 731"/>
                <a:gd name="T55" fmla="*/ 39 h 142"/>
                <a:gd name="T56" fmla="*/ 727 w 731"/>
                <a:gd name="T57" fmla="*/ 28 h 142"/>
                <a:gd name="T58" fmla="*/ 717 w 731"/>
                <a:gd name="T59" fmla="*/ 19 h 142"/>
                <a:gd name="T60" fmla="*/ 705 w 731"/>
                <a:gd name="T61" fmla="*/ 11 h 142"/>
                <a:gd name="T62" fmla="*/ 691 w 731"/>
                <a:gd name="T63" fmla="*/ 5 h 142"/>
                <a:gd name="T64" fmla="*/ 676 w 731"/>
                <a:gd name="T65" fmla="*/ 1 h 142"/>
                <a:gd name="T66" fmla="*/ 649 w 731"/>
                <a:gd name="T67" fmla="*/ 12 h 142"/>
                <a:gd name="T68" fmla="*/ 618 w 731"/>
                <a:gd name="T69" fmla="*/ 22 h 142"/>
                <a:gd name="T70" fmla="*/ 585 w 731"/>
                <a:gd name="T71" fmla="*/ 32 h 142"/>
                <a:gd name="T72" fmla="*/ 549 w 731"/>
                <a:gd name="T73" fmla="*/ 39 h 142"/>
                <a:gd name="T74" fmla="*/ 510 w 731"/>
                <a:gd name="T75" fmla="*/ 46 h 142"/>
                <a:gd name="T76" fmla="*/ 470 w 731"/>
                <a:gd name="T77" fmla="*/ 51 h 142"/>
                <a:gd name="T78" fmla="*/ 429 w 731"/>
                <a:gd name="T79" fmla="*/ 55 h 142"/>
                <a:gd name="T80" fmla="*/ 386 w 731"/>
                <a:gd name="T81" fmla="*/ 56 h 142"/>
                <a:gd name="T82" fmla="*/ 344 w 731"/>
                <a:gd name="T83" fmla="*/ 58 h 142"/>
                <a:gd name="T84" fmla="*/ 302 w 731"/>
                <a:gd name="T85" fmla="*/ 56 h 142"/>
                <a:gd name="T86" fmla="*/ 262 w 731"/>
                <a:gd name="T87" fmla="*/ 53 h 142"/>
                <a:gd name="T88" fmla="*/ 222 w 731"/>
                <a:gd name="T89" fmla="*/ 47 h 142"/>
                <a:gd name="T90" fmla="*/ 183 w 731"/>
                <a:gd name="T91" fmla="*/ 40 h 142"/>
                <a:gd name="T92" fmla="*/ 147 w 731"/>
                <a:gd name="T93" fmla="*/ 31 h 142"/>
                <a:gd name="T94" fmla="*/ 114 w 731"/>
                <a:gd name="T95" fmla="*/ 18 h 142"/>
                <a:gd name="T96" fmla="*/ 85 w 731"/>
                <a:gd name="T97" fmla="*/ 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31" h="142">
                  <a:moveTo>
                    <a:pt x="85" y="3"/>
                  </a:moveTo>
                  <a:lnTo>
                    <a:pt x="58" y="0"/>
                  </a:lnTo>
                  <a:lnTo>
                    <a:pt x="37" y="1"/>
                  </a:lnTo>
                  <a:lnTo>
                    <a:pt x="19" y="7"/>
                  </a:lnTo>
                  <a:lnTo>
                    <a:pt x="7" y="15"/>
                  </a:lnTo>
                  <a:lnTo>
                    <a:pt x="1" y="27"/>
                  </a:lnTo>
                  <a:lnTo>
                    <a:pt x="0" y="42"/>
                  </a:lnTo>
                  <a:lnTo>
                    <a:pt x="6" y="59"/>
                  </a:lnTo>
                  <a:lnTo>
                    <a:pt x="17" y="76"/>
                  </a:lnTo>
                  <a:lnTo>
                    <a:pt x="65" y="92"/>
                  </a:lnTo>
                  <a:lnTo>
                    <a:pt x="113" y="106"/>
                  </a:lnTo>
                  <a:lnTo>
                    <a:pt x="160" y="118"/>
                  </a:lnTo>
                  <a:lnTo>
                    <a:pt x="206" y="127"/>
                  </a:lnTo>
                  <a:lnTo>
                    <a:pt x="252" y="134"/>
                  </a:lnTo>
                  <a:lnTo>
                    <a:pt x="297" y="139"/>
                  </a:lnTo>
                  <a:lnTo>
                    <a:pt x="340" y="141"/>
                  </a:lnTo>
                  <a:lnTo>
                    <a:pt x="384" y="142"/>
                  </a:lnTo>
                  <a:lnTo>
                    <a:pt x="426" y="141"/>
                  </a:lnTo>
                  <a:lnTo>
                    <a:pt x="469" y="138"/>
                  </a:lnTo>
                  <a:lnTo>
                    <a:pt x="511" y="133"/>
                  </a:lnTo>
                  <a:lnTo>
                    <a:pt x="551" y="126"/>
                  </a:lnTo>
                  <a:lnTo>
                    <a:pt x="592" y="118"/>
                  </a:lnTo>
                  <a:lnTo>
                    <a:pt x="632" y="107"/>
                  </a:lnTo>
                  <a:lnTo>
                    <a:pt x="671" y="94"/>
                  </a:lnTo>
                  <a:lnTo>
                    <a:pt x="710" y="80"/>
                  </a:lnTo>
                  <a:lnTo>
                    <a:pt x="724" y="65"/>
                  </a:lnTo>
                  <a:lnTo>
                    <a:pt x="731" y="52"/>
                  </a:lnTo>
                  <a:lnTo>
                    <a:pt x="731" y="39"/>
                  </a:lnTo>
                  <a:lnTo>
                    <a:pt x="727" y="28"/>
                  </a:lnTo>
                  <a:lnTo>
                    <a:pt x="717" y="19"/>
                  </a:lnTo>
                  <a:lnTo>
                    <a:pt x="705" y="11"/>
                  </a:lnTo>
                  <a:lnTo>
                    <a:pt x="691" y="5"/>
                  </a:lnTo>
                  <a:lnTo>
                    <a:pt x="676" y="1"/>
                  </a:lnTo>
                  <a:lnTo>
                    <a:pt x="649" y="12"/>
                  </a:lnTo>
                  <a:lnTo>
                    <a:pt x="618" y="22"/>
                  </a:lnTo>
                  <a:lnTo>
                    <a:pt x="585" y="32"/>
                  </a:lnTo>
                  <a:lnTo>
                    <a:pt x="549" y="39"/>
                  </a:lnTo>
                  <a:lnTo>
                    <a:pt x="510" y="46"/>
                  </a:lnTo>
                  <a:lnTo>
                    <a:pt x="470" y="51"/>
                  </a:lnTo>
                  <a:lnTo>
                    <a:pt x="429" y="55"/>
                  </a:lnTo>
                  <a:lnTo>
                    <a:pt x="386" y="56"/>
                  </a:lnTo>
                  <a:lnTo>
                    <a:pt x="344" y="58"/>
                  </a:lnTo>
                  <a:lnTo>
                    <a:pt x="302" y="56"/>
                  </a:lnTo>
                  <a:lnTo>
                    <a:pt x="262" y="53"/>
                  </a:lnTo>
                  <a:lnTo>
                    <a:pt x="222" y="47"/>
                  </a:lnTo>
                  <a:lnTo>
                    <a:pt x="183" y="40"/>
                  </a:lnTo>
                  <a:lnTo>
                    <a:pt x="147" y="31"/>
                  </a:lnTo>
                  <a:lnTo>
                    <a:pt x="114" y="18"/>
                  </a:lnTo>
                  <a:lnTo>
                    <a:pt x="85" y="3"/>
                  </a:lnTo>
                  <a:close/>
                </a:path>
              </a:pathLst>
            </a:custGeom>
            <a:solidFill>
              <a:srgbClr val="9B5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59" name="Freeform 31"/>
            <p:cNvSpPr>
              <a:spLocks/>
            </p:cNvSpPr>
            <p:nvPr/>
          </p:nvSpPr>
          <p:spPr bwMode="auto">
            <a:xfrm>
              <a:off x="4302" y="2297"/>
              <a:ext cx="708" cy="130"/>
            </a:xfrm>
            <a:custGeom>
              <a:avLst/>
              <a:gdLst>
                <a:gd name="T0" fmla="*/ 86 w 708"/>
                <a:gd name="T1" fmla="*/ 4 h 130"/>
                <a:gd name="T2" fmla="*/ 59 w 708"/>
                <a:gd name="T3" fmla="*/ 0 h 130"/>
                <a:gd name="T4" fmla="*/ 37 w 708"/>
                <a:gd name="T5" fmla="*/ 0 h 130"/>
                <a:gd name="T6" fmla="*/ 20 w 708"/>
                <a:gd name="T7" fmla="*/ 5 h 130"/>
                <a:gd name="T8" fmla="*/ 9 w 708"/>
                <a:gd name="T9" fmla="*/ 12 h 130"/>
                <a:gd name="T10" fmla="*/ 2 w 708"/>
                <a:gd name="T11" fmla="*/ 22 h 130"/>
                <a:gd name="T12" fmla="*/ 0 w 708"/>
                <a:gd name="T13" fmla="*/ 35 h 130"/>
                <a:gd name="T14" fmla="*/ 6 w 708"/>
                <a:gd name="T15" fmla="*/ 49 h 130"/>
                <a:gd name="T16" fmla="*/ 18 w 708"/>
                <a:gd name="T17" fmla="*/ 65 h 130"/>
                <a:gd name="T18" fmla="*/ 63 w 708"/>
                <a:gd name="T19" fmla="*/ 82 h 130"/>
                <a:gd name="T20" fmla="*/ 108 w 708"/>
                <a:gd name="T21" fmla="*/ 95 h 130"/>
                <a:gd name="T22" fmla="*/ 152 w 708"/>
                <a:gd name="T23" fmla="*/ 106 h 130"/>
                <a:gd name="T24" fmla="*/ 196 w 708"/>
                <a:gd name="T25" fmla="*/ 116 h 130"/>
                <a:gd name="T26" fmla="*/ 241 w 708"/>
                <a:gd name="T27" fmla="*/ 122 h 130"/>
                <a:gd name="T28" fmla="*/ 284 w 708"/>
                <a:gd name="T29" fmla="*/ 126 h 130"/>
                <a:gd name="T30" fmla="*/ 328 w 708"/>
                <a:gd name="T31" fmla="*/ 130 h 130"/>
                <a:gd name="T32" fmla="*/ 370 w 708"/>
                <a:gd name="T33" fmla="*/ 130 h 130"/>
                <a:gd name="T34" fmla="*/ 412 w 708"/>
                <a:gd name="T35" fmla="*/ 129 h 130"/>
                <a:gd name="T36" fmla="*/ 455 w 708"/>
                <a:gd name="T37" fmla="*/ 126 h 130"/>
                <a:gd name="T38" fmla="*/ 496 w 708"/>
                <a:gd name="T39" fmla="*/ 120 h 130"/>
                <a:gd name="T40" fmla="*/ 537 w 708"/>
                <a:gd name="T41" fmla="*/ 115 h 130"/>
                <a:gd name="T42" fmla="*/ 576 w 708"/>
                <a:gd name="T43" fmla="*/ 106 h 130"/>
                <a:gd name="T44" fmla="*/ 615 w 708"/>
                <a:gd name="T45" fmla="*/ 96 h 130"/>
                <a:gd name="T46" fmla="*/ 654 w 708"/>
                <a:gd name="T47" fmla="*/ 84 h 130"/>
                <a:gd name="T48" fmla="*/ 690 w 708"/>
                <a:gd name="T49" fmla="*/ 71 h 130"/>
                <a:gd name="T50" fmla="*/ 702 w 708"/>
                <a:gd name="T51" fmla="*/ 57 h 130"/>
                <a:gd name="T52" fmla="*/ 708 w 708"/>
                <a:gd name="T53" fmla="*/ 45 h 130"/>
                <a:gd name="T54" fmla="*/ 708 w 708"/>
                <a:gd name="T55" fmla="*/ 33 h 130"/>
                <a:gd name="T56" fmla="*/ 703 w 708"/>
                <a:gd name="T57" fmla="*/ 24 h 130"/>
                <a:gd name="T58" fmla="*/ 695 w 708"/>
                <a:gd name="T59" fmla="*/ 16 h 130"/>
                <a:gd name="T60" fmla="*/ 684 w 708"/>
                <a:gd name="T61" fmla="*/ 9 h 130"/>
                <a:gd name="T62" fmla="*/ 671 w 708"/>
                <a:gd name="T63" fmla="*/ 4 h 130"/>
                <a:gd name="T64" fmla="*/ 659 w 708"/>
                <a:gd name="T65" fmla="*/ 2 h 130"/>
                <a:gd name="T66" fmla="*/ 631 w 708"/>
                <a:gd name="T67" fmla="*/ 12 h 130"/>
                <a:gd name="T68" fmla="*/ 601 w 708"/>
                <a:gd name="T69" fmla="*/ 22 h 130"/>
                <a:gd name="T70" fmla="*/ 567 w 708"/>
                <a:gd name="T71" fmla="*/ 30 h 130"/>
                <a:gd name="T72" fmla="*/ 531 w 708"/>
                <a:gd name="T73" fmla="*/ 37 h 130"/>
                <a:gd name="T74" fmla="*/ 495 w 708"/>
                <a:gd name="T75" fmla="*/ 44 h 130"/>
                <a:gd name="T76" fmla="*/ 456 w 708"/>
                <a:gd name="T77" fmla="*/ 49 h 130"/>
                <a:gd name="T78" fmla="*/ 417 w 708"/>
                <a:gd name="T79" fmla="*/ 52 h 130"/>
                <a:gd name="T80" fmla="*/ 377 w 708"/>
                <a:gd name="T81" fmla="*/ 53 h 130"/>
                <a:gd name="T82" fmla="*/ 337 w 708"/>
                <a:gd name="T83" fmla="*/ 55 h 130"/>
                <a:gd name="T84" fmla="*/ 297 w 708"/>
                <a:gd name="T85" fmla="*/ 53 h 130"/>
                <a:gd name="T86" fmla="*/ 258 w 708"/>
                <a:gd name="T87" fmla="*/ 50 h 130"/>
                <a:gd name="T88" fmla="*/ 221 w 708"/>
                <a:gd name="T89" fmla="*/ 45 h 130"/>
                <a:gd name="T90" fmla="*/ 184 w 708"/>
                <a:gd name="T91" fmla="*/ 38 h 130"/>
                <a:gd name="T92" fmla="*/ 149 w 708"/>
                <a:gd name="T93" fmla="*/ 29 h 130"/>
                <a:gd name="T94" fmla="*/ 116 w 708"/>
                <a:gd name="T95" fmla="*/ 18 h 130"/>
                <a:gd name="T96" fmla="*/ 86 w 708"/>
                <a:gd name="T97" fmla="*/ 4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08" h="130">
                  <a:moveTo>
                    <a:pt x="86" y="4"/>
                  </a:moveTo>
                  <a:lnTo>
                    <a:pt x="59" y="0"/>
                  </a:lnTo>
                  <a:lnTo>
                    <a:pt x="37" y="0"/>
                  </a:lnTo>
                  <a:lnTo>
                    <a:pt x="20" y="5"/>
                  </a:lnTo>
                  <a:lnTo>
                    <a:pt x="9" y="12"/>
                  </a:lnTo>
                  <a:lnTo>
                    <a:pt x="2" y="22"/>
                  </a:lnTo>
                  <a:lnTo>
                    <a:pt x="0" y="35"/>
                  </a:lnTo>
                  <a:lnTo>
                    <a:pt x="6" y="49"/>
                  </a:lnTo>
                  <a:lnTo>
                    <a:pt x="18" y="65"/>
                  </a:lnTo>
                  <a:lnTo>
                    <a:pt x="63" y="82"/>
                  </a:lnTo>
                  <a:lnTo>
                    <a:pt x="108" y="95"/>
                  </a:lnTo>
                  <a:lnTo>
                    <a:pt x="152" y="106"/>
                  </a:lnTo>
                  <a:lnTo>
                    <a:pt x="196" y="116"/>
                  </a:lnTo>
                  <a:lnTo>
                    <a:pt x="241" y="122"/>
                  </a:lnTo>
                  <a:lnTo>
                    <a:pt x="284" y="126"/>
                  </a:lnTo>
                  <a:lnTo>
                    <a:pt x="328" y="130"/>
                  </a:lnTo>
                  <a:lnTo>
                    <a:pt x="370" y="130"/>
                  </a:lnTo>
                  <a:lnTo>
                    <a:pt x="412" y="129"/>
                  </a:lnTo>
                  <a:lnTo>
                    <a:pt x="455" y="126"/>
                  </a:lnTo>
                  <a:lnTo>
                    <a:pt x="496" y="120"/>
                  </a:lnTo>
                  <a:lnTo>
                    <a:pt x="537" y="115"/>
                  </a:lnTo>
                  <a:lnTo>
                    <a:pt x="576" y="106"/>
                  </a:lnTo>
                  <a:lnTo>
                    <a:pt x="615" y="96"/>
                  </a:lnTo>
                  <a:lnTo>
                    <a:pt x="654" y="84"/>
                  </a:lnTo>
                  <a:lnTo>
                    <a:pt x="690" y="71"/>
                  </a:lnTo>
                  <a:lnTo>
                    <a:pt x="702" y="57"/>
                  </a:lnTo>
                  <a:lnTo>
                    <a:pt x="708" y="45"/>
                  </a:lnTo>
                  <a:lnTo>
                    <a:pt x="708" y="33"/>
                  </a:lnTo>
                  <a:lnTo>
                    <a:pt x="703" y="24"/>
                  </a:lnTo>
                  <a:lnTo>
                    <a:pt x="695" y="16"/>
                  </a:lnTo>
                  <a:lnTo>
                    <a:pt x="684" y="9"/>
                  </a:lnTo>
                  <a:lnTo>
                    <a:pt x="671" y="4"/>
                  </a:lnTo>
                  <a:lnTo>
                    <a:pt x="659" y="2"/>
                  </a:lnTo>
                  <a:lnTo>
                    <a:pt x="631" y="12"/>
                  </a:lnTo>
                  <a:lnTo>
                    <a:pt x="601" y="22"/>
                  </a:lnTo>
                  <a:lnTo>
                    <a:pt x="567" y="30"/>
                  </a:lnTo>
                  <a:lnTo>
                    <a:pt x="531" y="37"/>
                  </a:lnTo>
                  <a:lnTo>
                    <a:pt x="495" y="44"/>
                  </a:lnTo>
                  <a:lnTo>
                    <a:pt x="456" y="49"/>
                  </a:lnTo>
                  <a:lnTo>
                    <a:pt x="417" y="52"/>
                  </a:lnTo>
                  <a:lnTo>
                    <a:pt x="377" y="53"/>
                  </a:lnTo>
                  <a:lnTo>
                    <a:pt x="337" y="55"/>
                  </a:lnTo>
                  <a:lnTo>
                    <a:pt x="297" y="53"/>
                  </a:lnTo>
                  <a:lnTo>
                    <a:pt x="258" y="50"/>
                  </a:lnTo>
                  <a:lnTo>
                    <a:pt x="221" y="45"/>
                  </a:lnTo>
                  <a:lnTo>
                    <a:pt x="184" y="38"/>
                  </a:lnTo>
                  <a:lnTo>
                    <a:pt x="149" y="29"/>
                  </a:lnTo>
                  <a:lnTo>
                    <a:pt x="116" y="18"/>
                  </a:lnTo>
                  <a:lnTo>
                    <a:pt x="86" y="4"/>
                  </a:lnTo>
                  <a:close/>
                </a:path>
              </a:pathLst>
            </a:custGeom>
            <a:solidFill>
              <a:srgbClr val="A35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60" name="Freeform 32"/>
            <p:cNvSpPr>
              <a:spLocks/>
            </p:cNvSpPr>
            <p:nvPr/>
          </p:nvSpPr>
          <p:spPr bwMode="auto">
            <a:xfrm>
              <a:off x="4311" y="2306"/>
              <a:ext cx="685" cy="117"/>
            </a:xfrm>
            <a:custGeom>
              <a:avLst/>
              <a:gdLst>
                <a:gd name="T0" fmla="*/ 88 w 685"/>
                <a:gd name="T1" fmla="*/ 4 h 117"/>
                <a:gd name="T2" fmla="*/ 61 w 685"/>
                <a:gd name="T3" fmla="*/ 1 h 117"/>
                <a:gd name="T4" fmla="*/ 39 w 685"/>
                <a:gd name="T5" fmla="*/ 0 h 117"/>
                <a:gd name="T6" fmla="*/ 21 w 685"/>
                <a:gd name="T7" fmla="*/ 2 h 117"/>
                <a:gd name="T8" fmla="*/ 8 w 685"/>
                <a:gd name="T9" fmla="*/ 8 h 117"/>
                <a:gd name="T10" fmla="*/ 1 w 685"/>
                <a:gd name="T11" fmla="*/ 16 h 117"/>
                <a:gd name="T12" fmla="*/ 0 w 685"/>
                <a:gd name="T13" fmla="*/ 27 h 117"/>
                <a:gd name="T14" fmla="*/ 6 w 685"/>
                <a:gd name="T15" fmla="*/ 40 h 117"/>
                <a:gd name="T16" fmla="*/ 17 w 685"/>
                <a:gd name="T17" fmla="*/ 54 h 117"/>
                <a:gd name="T18" fmla="*/ 59 w 685"/>
                <a:gd name="T19" fmla="*/ 70 h 117"/>
                <a:gd name="T20" fmla="*/ 100 w 685"/>
                <a:gd name="T21" fmla="*/ 83 h 117"/>
                <a:gd name="T22" fmla="*/ 142 w 685"/>
                <a:gd name="T23" fmla="*/ 94 h 117"/>
                <a:gd name="T24" fmla="*/ 185 w 685"/>
                <a:gd name="T25" fmla="*/ 103 h 117"/>
                <a:gd name="T26" fmla="*/ 228 w 685"/>
                <a:gd name="T27" fmla="*/ 109 h 117"/>
                <a:gd name="T28" fmla="*/ 270 w 685"/>
                <a:gd name="T29" fmla="*/ 114 h 117"/>
                <a:gd name="T30" fmla="*/ 314 w 685"/>
                <a:gd name="T31" fmla="*/ 116 h 117"/>
                <a:gd name="T32" fmla="*/ 356 w 685"/>
                <a:gd name="T33" fmla="*/ 117 h 117"/>
                <a:gd name="T34" fmla="*/ 399 w 685"/>
                <a:gd name="T35" fmla="*/ 116 h 117"/>
                <a:gd name="T36" fmla="*/ 440 w 685"/>
                <a:gd name="T37" fmla="*/ 113 h 117"/>
                <a:gd name="T38" fmla="*/ 481 w 685"/>
                <a:gd name="T39" fmla="*/ 108 h 117"/>
                <a:gd name="T40" fmla="*/ 521 w 685"/>
                <a:gd name="T41" fmla="*/ 101 h 117"/>
                <a:gd name="T42" fmla="*/ 560 w 685"/>
                <a:gd name="T43" fmla="*/ 94 h 117"/>
                <a:gd name="T44" fmla="*/ 598 w 685"/>
                <a:gd name="T45" fmla="*/ 84 h 117"/>
                <a:gd name="T46" fmla="*/ 634 w 685"/>
                <a:gd name="T47" fmla="*/ 74 h 117"/>
                <a:gd name="T48" fmla="*/ 670 w 685"/>
                <a:gd name="T49" fmla="*/ 62 h 117"/>
                <a:gd name="T50" fmla="*/ 680 w 685"/>
                <a:gd name="T51" fmla="*/ 50 h 117"/>
                <a:gd name="T52" fmla="*/ 685 w 685"/>
                <a:gd name="T53" fmla="*/ 38 h 117"/>
                <a:gd name="T54" fmla="*/ 685 w 685"/>
                <a:gd name="T55" fmla="*/ 29 h 117"/>
                <a:gd name="T56" fmla="*/ 680 w 685"/>
                <a:gd name="T57" fmla="*/ 21 h 117"/>
                <a:gd name="T58" fmla="*/ 673 w 685"/>
                <a:gd name="T59" fmla="*/ 14 h 117"/>
                <a:gd name="T60" fmla="*/ 664 w 685"/>
                <a:gd name="T61" fmla="*/ 8 h 117"/>
                <a:gd name="T62" fmla="*/ 652 w 685"/>
                <a:gd name="T63" fmla="*/ 3 h 117"/>
                <a:gd name="T64" fmla="*/ 640 w 685"/>
                <a:gd name="T65" fmla="*/ 1 h 117"/>
                <a:gd name="T66" fmla="*/ 612 w 685"/>
                <a:gd name="T67" fmla="*/ 10 h 117"/>
                <a:gd name="T68" fmla="*/ 581 w 685"/>
                <a:gd name="T69" fmla="*/ 20 h 117"/>
                <a:gd name="T70" fmla="*/ 549 w 685"/>
                <a:gd name="T71" fmla="*/ 28 h 117"/>
                <a:gd name="T72" fmla="*/ 515 w 685"/>
                <a:gd name="T73" fmla="*/ 35 h 117"/>
                <a:gd name="T74" fmla="*/ 480 w 685"/>
                <a:gd name="T75" fmla="*/ 41 h 117"/>
                <a:gd name="T76" fmla="*/ 444 w 685"/>
                <a:gd name="T77" fmla="*/ 46 h 117"/>
                <a:gd name="T78" fmla="*/ 406 w 685"/>
                <a:gd name="T79" fmla="*/ 49 h 117"/>
                <a:gd name="T80" fmla="*/ 368 w 685"/>
                <a:gd name="T81" fmla="*/ 50 h 117"/>
                <a:gd name="T82" fmla="*/ 330 w 685"/>
                <a:gd name="T83" fmla="*/ 51 h 117"/>
                <a:gd name="T84" fmla="*/ 293 w 685"/>
                <a:gd name="T85" fmla="*/ 50 h 117"/>
                <a:gd name="T86" fmla="*/ 255 w 685"/>
                <a:gd name="T87" fmla="*/ 47 h 117"/>
                <a:gd name="T88" fmla="*/ 219 w 685"/>
                <a:gd name="T89" fmla="*/ 42 h 117"/>
                <a:gd name="T90" fmla="*/ 183 w 685"/>
                <a:gd name="T91" fmla="*/ 36 h 117"/>
                <a:gd name="T92" fmla="*/ 150 w 685"/>
                <a:gd name="T93" fmla="*/ 28 h 117"/>
                <a:gd name="T94" fmla="*/ 119 w 685"/>
                <a:gd name="T95" fmla="*/ 17 h 117"/>
                <a:gd name="T96" fmla="*/ 88 w 685"/>
                <a:gd name="T97" fmla="*/ 4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85" h="117">
                  <a:moveTo>
                    <a:pt x="88" y="4"/>
                  </a:moveTo>
                  <a:lnTo>
                    <a:pt x="61" y="1"/>
                  </a:lnTo>
                  <a:lnTo>
                    <a:pt x="39" y="0"/>
                  </a:lnTo>
                  <a:lnTo>
                    <a:pt x="21" y="2"/>
                  </a:lnTo>
                  <a:lnTo>
                    <a:pt x="8" y="8"/>
                  </a:lnTo>
                  <a:lnTo>
                    <a:pt x="1" y="16"/>
                  </a:lnTo>
                  <a:lnTo>
                    <a:pt x="0" y="27"/>
                  </a:lnTo>
                  <a:lnTo>
                    <a:pt x="6" y="40"/>
                  </a:lnTo>
                  <a:lnTo>
                    <a:pt x="17" y="54"/>
                  </a:lnTo>
                  <a:lnTo>
                    <a:pt x="59" y="70"/>
                  </a:lnTo>
                  <a:lnTo>
                    <a:pt x="100" y="83"/>
                  </a:lnTo>
                  <a:lnTo>
                    <a:pt x="142" y="94"/>
                  </a:lnTo>
                  <a:lnTo>
                    <a:pt x="185" y="103"/>
                  </a:lnTo>
                  <a:lnTo>
                    <a:pt x="228" y="109"/>
                  </a:lnTo>
                  <a:lnTo>
                    <a:pt x="270" y="114"/>
                  </a:lnTo>
                  <a:lnTo>
                    <a:pt x="314" y="116"/>
                  </a:lnTo>
                  <a:lnTo>
                    <a:pt x="356" y="117"/>
                  </a:lnTo>
                  <a:lnTo>
                    <a:pt x="399" y="116"/>
                  </a:lnTo>
                  <a:lnTo>
                    <a:pt x="440" y="113"/>
                  </a:lnTo>
                  <a:lnTo>
                    <a:pt x="481" y="108"/>
                  </a:lnTo>
                  <a:lnTo>
                    <a:pt x="521" y="101"/>
                  </a:lnTo>
                  <a:lnTo>
                    <a:pt x="560" y="94"/>
                  </a:lnTo>
                  <a:lnTo>
                    <a:pt x="598" y="84"/>
                  </a:lnTo>
                  <a:lnTo>
                    <a:pt x="634" y="74"/>
                  </a:lnTo>
                  <a:lnTo>
                    <a:pt x="670" y="62"/>
                  </a:lnTo>
                  <a:lnTo>
                    <a:pt x="680" y="50"/>
                  </a:lnTo>
                  <a:lnTo>
                    <a:pt x="685" y="38"/>
                  </a:lnTo>
                  <a:lnTo>
                    <a:pt x="685" y="29"/>
                  </a:lnTo>
                  <a:lnTo>
                    <a:pt x="680" y="21"/>
                  </a:lnTo>
                  <a:lnTo>
                    <a:pt x="673" y="14"/>
                  </a:lnTo>
                  <a:lnTo>
                    <a:pt x="664" y="8"/>
                  </a:lnTo>
                  <a:lnTo>
                    <a:pt x="652" y="3"/>
                  </a:lnTo>
                  <a:lnTo>
                    <a:pt x="640" y="1"/>
                  </a:lnTo>
                  <a:lnTo>
                    <a:pt x="612" y="10"/>
                  </a:lnTo>
                  <a:lnTo>
                    <a:pt x="581" y="20"/>
                  </a:lnTo>
                  <a:lnTo>
                    <a:pt x="549" y="28"/>
                  </a:lnTo>
                  <a:lnTo>
                    <a:pt x="515" y="35"/>
                  </a:lnTo>
                  <a:lnTo>
                    <a:pt x="480" y="41"/>
                  </a:lnTo>
                  <a:lnTo>
                    <a:pt x="444" y="46"/>
                  </a:lnTo>
                  <a:lnTo>
                    <a:pt x="406" y="49"/>
                  </a:lnTo>
                  <a:lnTo>
                    <a:pt x="368" y="50"/>
                  </a:lnTo>
                  <a:lnTo>
                    <a:pt x="330" y="51"/>
                  </a:lnTo>
                  <a:lnTo>
                    <a:pt x="293" y="50"/>
                  </a:lnTo>
                  <a:lnTo>
                    <a:pt x="255" y="47"/>
                  </a:lnTo>
                  <a:lnTo>
                    <a:pt x="219" y="42"/>
                  </a:lnTo>
                  <a:lnTo>
                    <a:pt x="183" y="36"/>
                  </a:lnTo>
                  <a:lnTo>
                    <a:pt x="150" y="28"/>
                  </a:lnTo>
                  <a:lnTo>
                    <a:pt x="119" y="17"/>
                  </a:lnTo>
                  <a:lnTo>
                    <a:pt x="88" y="4"/>
                  </a:lnTo>
                  <a:close/>
                </a:path>
              </a:pathLst>
            </a:custGeom>
            <a:solidFill>
              <a:srgbClr val="AA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61" name="Freeform 33"/>
            <p:cNvSpPr>
              <a:spLocks/>
            </p:cNvSpPr>
            <p:nvPr/>
          </p:nvSpPr>
          <p:spPr bwMode="auto">
            <a:xfrm>
              <a:off x="4319" y="2314"/>
              <a:ext cx="663" cy="106"/>
            </a:xfrm>
            <a:custGeom>
              <a:avLst/>
              <a:gdLst>
                <a:gd name="T0" fmla="*/ 89 w 663"/>
                <a:gd name="T1" fmla="*/ 6 h 106"/>
                <a:gd name="T2" fmla="*/ 62 w 663"/>
                <a:gd name="T3" fmla="*/ 1 h 106"/>
                <a:gd name="T4" fmla="*/ 39 w 663"/>
                <a:gd name="T5" fmla="*/ 0 h 106"/>
                <a:gd name="T6" fmla="*/ 21 w 663"/>
                <a:gd name="T7" fmla="*/ 1 h 106"/>
                <a:gd name="T8" fmla="*/ 8 w 663"/>
                <a:gd name="T9" fmla="*/ 5 h 106"/>
                <a:gd name="T10" fmla="*/ 1 w 663"/>
                <a:gd name="T11" fmla="*/ 12 h 106"/>
                <a:gd name="T12" fmla="*/ 0 w 663"/>
                <a:gd name="T13" fmla="*/ 20 h 106"/>
                <a:gd name="T14" fmla="*/ 5 w 663"/>
                <a:gd name="T15" fmla="*/ 30 h 106"/>
                <a:gd name="T16" fmla="*/ 18 w 663"/>
                <a:gd name="T17" fmla="*/ 43 h 106"/>
                <a:gd name="T18" fmla="*/ 55 w 663"/>
                <a:gd name="T19" fmla="*/ 60 h 106"/>
                <a:gd name="T20" fmla="*/ 94 w 663"/>
                <a:gd name="T21" fmla="*/ 73 h 106"/>
                <a:gd name="T22" fmla="*/ 133 w 663"/>
                <a:gd name="T23" fmla="*/ 83 h 106"/>
                <a:gd name="T24" fmla="*/ 174 w 663"/>
                <a:gd name="T25" fmla="*/ 93 h 106"/>
                <a:gd name="T26" fmla="*/ 215 w 663"/>
                <a:gd name="T27" fmla="*/ 99 h 106"/>
                <a:gd name="T28" fmla="*/ 258 w 663"/>
                <a:gd name="T29" fmla="*/ 103 h 106"/>
                <a:gd name="T30" fmla="*/ 300 w 663"/>
                <a:gd name="T31" fmla="*/ 106 h 106"/>
                <a:gd name="T32" fmla="*/ 343 w 663"/>
                <a:gd name="T33" fmla="*/ 106 h 106"/>
                <a:gd name="T34" fmla="*/ 385 w 663"/>
                <a:gd name="T35" fmla="*/ 105 h 106"/>
                <a:gd name="T36" fmla="*/ 426 w 663"/>
                <a:gd name="T37" fmla="*/ 101 h 106"/>
                <a:gd name="T38" fmla="*/ 466 w 663"/>
                <a:gd name="T39" fmla="*/ 96 h 106"/>
                <a:gd name="T40" fmla="*/ 506 w 663"/>
                <a:gd name="T41" fmla="*/ 91 h 106"/>
                <a:gd name="T42" fmla="*/ 545 w 663"/>
                <a:gd name="T43" fmla="*/ 83 h 106"/>
                <a:gd name="T44" fmla="*/ 581 w 663"/>
                <a:gd name="T45" fmla="*/ 74 h 106"/>
                <a:gd name="T46" fmla="*/ 617 w 663"/>
                <a:gd name="T47" fmla="*/ 65 h 106"/>
                <a:gd name="T48" fmla="*/ 650 w 663"/>
                <a:gd name="T49" fmla="*/ 54 h 106"/>
                <a:gd name="T50" fmla="*/ 659 w 663"/>
                <a:gd name="T51" fmla="*/ 43 h 106"/>
                <a:gd name="T52" fmla="*/ 663 w 663"/>
                <a:gd name="T53" fmla="*/ 33 h 106"/>
                <a:gd name="T54" fmla="*/ 663 w 663"/>
                <a:gd name="T55" fmla="*/ 25 h 106"/>
                <a:gd name="T56" fmla="*/ 659 w 663"/>
                <a:gd name="T57" fmla="*/ 18 h 106"/>
                <a:gd name="T58" fmla="*/ 652 w 663"/>
                <a:gd name="T59" fmla="*/ 12 h 106"/>
                <a:gd name="T60" fmla="*/ 644 w 663"/>
                <a:gd name="T61" fmla="*/ 7 h 106"/>
                <a:gd name="T62" fmla="*/ 633 w 663"/>
                <a:gd name="T63" fmla="*/ 3 h 106"/>
                <a:gd name="T64" fmla="*/ 623 w 663"/>
                <a:gd name="T65" fmla="*/ 1 h 106"/>
                <a:gd name="T66" fmla="*/ 594 w 663"/>
                <a:gd name="T67" fmla="*/ 10 h 106"/>
                <a:gd name="T68" fmla="*/ 564 w 663"/>
                <a:gd name="T69" fmla="*/ 19 h 106"/>
                <a:gd name="T70" fmla="*/ 532 w 663"/>
                <a:gd name="T71" fmla="*/ 27 h 106"/>
                <a:gd name="T72" fmla="*/ 499 w 663"/>
                <a:gd name="T73" fmla="*/ 33 h 106"/>
                <a:gd name="T74" fmla="*/ 465 w 663"/>
                <a:gd name="T75" fmla="*/ 39 h 106"/>
                <a:gd name="T76" fmla="*/ 431 w 663"/>
                <a:gd name="T77" fmla="*/ 43 h 106"/>
                <a:gd name="T78" fmla="*/ 395 w 663"/>
                <a:gd name="T79" fmla="*/ 46 h 106"/>
                <a:gd name="T80" fmla="*/ 360 w 663"/>
                <a:gd name="T81" fmla="*/ 48 h 106"/>
                <a:gd name="T82" fmla="*/ 325 w 663"/>
                <a:gd name="T83" fmla="*/ 48 h 106"/>
                <a:gd name="T84" fmla="*/ 288 w 663"/>
                <a:gd name="T85" fmla="*/ 47 h 106"/>
                <a:gd name="T86" fmla="*/ 254 w 663"/>
                <a:gd name="T87" fmla="*/ 45 h 106"/>
                <a:gd name="T88" fmla="*/ 219 w 663"/>
                <a:gd name="T89" fmla="*/ 41 h 106"/>
                <a:gd name="T90" fmla="*/ 185 w 663"/>
                <a:gd name="T91" fmla="*/ 35 h 106"/>
                <a:gd name="T92" fmla="*/ 152 w 663"/>
                <a:gd name="T93" fmla="*/ 27 h 106"/>
                <a:gd name="T94" fmla="*/ 120 w 663"/>
                <a:gd name="T95" fmla="*/ 18 h 106"/>
                <a:gd name="T96" fmla="*/ 89 w 663"/>
                <a:gd name="T97" fmla="*/ 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63" h="106">
                  <a:moveTo>
                    <a:pt x="89" y="6"/>
                  </a:moveTo>
                  <a:lnTo>
                    <a:pt x="62" y="1"/>
                  </a:lnTo>
                  <a:lnTo>
                    <a:pt x="39" y="0"/>
                  </a:lnTo>
                  <a:lnTo>
                    <a:pt x="21" y="1"/>
                  </a:lnTo>
                  <a:lnTo>
                    <a:pt x="8" y="5"/>
                  </a:lnTo>
                  <a:lnTo>
                    <a:pt x="1" y="12"/>
                  </a:lnTo>
                  <a:lnTo>
                    <a:pt x="0" y="20"/>
                  </a:lnTo>
                  <a:lnTo>
                    <a:pt x="5" y="30"/>
                  </a:lnTo>
                  <a:lnTo>
                    <a:pt x="18" y="43"/>
                  </a:lnTo>
                  <a:lnTo>
                    <a:pt x="55" y="60"/>
                  </a:lnTo>
                  <a:lnTo>
                    <a:pt x="94" y="73"/>
                  </a:lnTo>
                  <a:lnTo>
                    <a:pt x="133" y="83"/>
                  </a:lnTo>
                  <a:lnTo>
                    <a:pt x="174" y="93"/>
                  </a:lnTo>
                  <a:lnTo>
                    <a:pt x="215" y="99"/>
                  </a:lnTo>
                  <a:lnTo>
                    <a:pt x="258" y="103"/>
                  </a:lnTo>
                  <a:lnTo>
                    <a:pt x="300" y="106"/>
                  </a:lnTo>
                  <a:lnTo>
                    <a:pt x="343" y="106"/>
                  </a:lnTo>
                  <a:lnTo>
                    <a:pt x="385" y="105"/>
                  </a:lnTo>
                  <a:lnTo>
                    <a:pt x="426" y="101"/>
                  </a:lnTo>
                  <a:lnTo>
                    <a:pt x="466" y="96"/>
                  </a:lnTo>
                  <a:lnTo>
                    <a:pt x="506" y="91"/>
                  </a:lnTo>
                  <a:lnTo>
                    <a:pt x="545" y="83"/>
                  </a:lnTo>
                  <a:lnTo>
                    <a:pt x="581" y="74"/>
                  </a:lnTo>
                  <a:lnTo>
                    <a:pt x="617" y="65"/>
                  </a:lnTo>
                  <a:lnTo>
                    <a:pt x="650" y="54"/>
                  </a:lnTo>
                  <a:lnTo>
                    <a:pt x="659" y="43"/>
                  </a:lnTo>
                  <a:lnTo>
                    <a:pt x="663" y="33"/>
                  </a:lnTo>
                  <a:lnTo>
                    <a:pt x="663" y="25"/>
                  </a:lnTo>
                  <a:lnTo>
                    <a:pt x="659" y="18"/>
                  </a:lnTo>
                  <a:lnTo>
                    <a:pt x="652" y="12"/>
                  </a:lnTo>
                  <a:lnTo>
                    <a:pt x="644" y="7"/>
                  </a:lnTo>
                  <a:lnTo>
                    <a:pt x="633" y="3"/>
                  </a:lnTo>
                  <a:lnTo>
                    <a:pt x="623" y="1"/>
                  </a:lnTo>
                  <a:lnTo>
                    <a:pt x="594" y="10"/>
                  </a:lnTo>
                  <a:lnTo>
                    <a:pt x="564" y="19"/>
                  </a:lnTo>
                  <a:lnTo>
                    <a:pt x="532" y="27"/>
                  </a:lnTo>
                  <a:lnTo>
                    <a:pt x="499" y="33"/>
                  </a:lnTo>
                  <a:lnTo>
                    <a:pt x="465" y="39"/>
                  </a:lnTo>
                  <a:lnTo>
                    <a:pt x="431" y="43"/>
                  </a:lnTo>
                  <a:lnTo>
                    <a:pt x="395" y="46"/>
                  </a:lnTo>
                  <a:lnTo>
                    <a:pt x="360" y="48"/>
                  </a:lnTo>
                  <a:lnTo>
                    <a:pt x="325" y="48"/>
                  </a:lnTo>
                  <a:lnTo>
                    <a:pt x="288" y="47"/>
                  </a:lnTo>
                  <a:lnTo>
                    <a:pt x="254" y="45"/>
                  </a:lnTo>
                  <a:lnTo>
                    <a:pt x="219" y="41"/>
                  </a:lnTo>
                  <a:lnTo>
                    <a:pt x="185" y="35"/>
                  </a:lnTo>
                  <a:lnTo>
                    <a:pt x="152" y="27"/>
                  </a:lnTo>
                  <a:lnTo>
                    <a:pt x="120" y="18"/>
                  </a:lnTo>
                  <a:lnTo>
                    <a:pt x="89" y="6"/>
                  </a:lnTo>
                  <a:close/>
                </a:path>
              </a:pathLst>
            </a:custGeom>
            <a:solidFill>
              <a:srgbClr val="B2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62" name="Freeform 34"/>
            <p:cNvSpPr>
              <a:spLocks/>
            </p:cNvSpPr>
            <p:nvPr/>
          </p:nvSpPr>
          <p:spPr bwMode="auto">
            <a:xfrm>
              <a:off x="4327" y="2322"/>
              <a:ext cx="641" cy="94"/>
            </a:xfrm>
            <a:custGeom>
              <a:avLst/>
              <a:gdLst>
                <a:gd name="T0" fmla="*/ 91 w 641"/>
                <a:gd name="T1" fmla="*/ 7 h 94"/>
                <a:gd name="T2" fmla="*/ 64 w 641"/>
                <a:gd name="T3" fmla="*/ 2 h 94"/>
                <a:gd name="T4" fmla="*/ 40 w 641"/>
                <a:gd name="T5" fmla="*/ 0 h 94"/>
                <a:gd name="T6" fmla="*/ 21 w 641"/>
                <a:gd name="T7" fmla="*/ 0 h 94"/>
                <a:gd name="T8" fmla="*/ 8 w 641"/>
                <a:gd name="T9" fmla="*/ 2 h 94"/>
                <a:gd name="T10" fmla="*/ 1 w 641"/>
                <a:gd name="T11" fmla="*/ 7 h 94"/>
                <a:gd name="T12" fmla="*/ 0 w 641"/>
                <a:gd name="T13" fmla="*/ 13 h 94"/>
                <a:gd name="T14" fmla="*/ 6 w 641"/>
                <a:gd name="T15" fmla="*/ 22 h 94"/>
                <a:gd name="T16" fmla="*/ 19 w 641"/>
                <a:gd name="T17" fmla="*/ 33 h 94"/>
                <a:gd name="T18" fmla="*/ 52 w 641"/>
                <a:gd name="T19" fmla="*/ 50 h 94"/>
                <a:gd name="T20" fmla="*/ 88 w 641"/>
                <a:gd name="T21" fmla="*/ 64 h 94"/>
                <a:gd name="T22" fmla="*/ 126 w 641"/>
                <a:gd name="T23" fmla="*/ 74 h 94"/>
                <a:gd name="T24" fmla="*/ 165 w 641"/>
                <a:gd name="T25" fmla="*/ 83 h 94"/>
                <a:gd name="T26" fmla="*/ 205 w 641"/>
                <a:gd name="T27" fmla="*/ 88 h 94"/>
                <a:gd name="T28" fmla="*/ 246 w 641"/>
                <a:gd name="T29" fmla="*/ 93 h 94"/>
                <a:gd name="T30" fmla="*/ 287 w 641"/>
                <a:gd name="T31" fmla="*/ 94 h 94"/>
                <a:gd name="T32" fmla="*/ 330 w 641"/>
                <a:gd name="T33" fmla="*/ 94 h 94"/>
                <a:gd name="T34" fmla="*/ 371 w 641"/>
                <a:gd name="T35" fmla="*/ 93 h 94"/>
                <a:gd name="T36" fmla="*/ 412 w 641"/>
                <a:gd name="T37" fmla="*/ 90 h 94"/>
                <a:gd name="T38" fmla="*/ 452 w 641"/>
                <a:gd name="T39" fmla="*/ 85 h 94"/>
                <a:gd name="T40" fmla="*/ 491 w 641"/>
                <a:gd name="T41" fmla="*/ 79 h 94"/>
                <a:gd name="T42" fmla="*/ 529 w 641"/>
                <a:gd name="T43" fmla="*/ 72 h 94"/>
                <a:gd name="T44" fmla="*/ 565 w 641"/>
                <a:gd name="T45" fmla="*/ 64 h 94"/>
                <a:gd name="T46" fmla="*/ 599 w 641"/>
                <a:gd name="T47" fmla="*/ 55 h 94"/>
                <a:gd name="T48" fmla="*/ 630 w 641"/>
                <a:gd name="T49" fmla="*/ 46 h 94"/>
                <a:gd name="T50" fmla="*/ 637 w 641"/>
                <a:gd name="T51" fmla="*/ 37 h 94"/>
                <a:gd name="T52" fmla="*/ 641 w 641"/>
                <a:gd name="T53" fmla="*/ 28 h 94"/>
                <a:gd name="T54" fmla="*/ 639 w 641"/>
                <a:gd name="T55" fmla="*/ 21 h 94"/>
                <a:gd name="T56" fmla="*/ 636 w 641"/>
                <a:gd name="T57" fmla="*/ 15 h 94"/>
                <a:gd name="T58" fmla="*/ 630 w 641"/>
                <a:gd name="T59" fmla="*/ 10 h 94"/>
                <a:gd name="T60" fmla="*/ 623 w 641"/>
                <a:gd name="T61" fmla="*/ 6 h 94"/>
                <a:gd name="T62" fmla="*/ 614 w 641"/>
                <a:gd name="T63" fmla="*/ 4 h 94"/>
                <a:gd name="T64" fmla="*/ 604 w 641"/>
                <a:gd name="T65" fmla="*/ 2 h 94"/>
                <a:gd name="T66" fmla="*/ 575 w 641"/>
                <a:gd name="T67" fmla="*/ 11 h 94"/>
                <a:gd name="T68" fmla="*/ 545 w 641"/>
                <a:gd name="T69" fmla="*/ 19 h 94"/>
                <a:gd name="T70" fmla="*/ 515 w 641"/>
                <a:gd name="T71" fmla="*/ 26 h 94"/>
                <a:gd name="T72" fmla="*/ 483 w 641"/>
                <a:gd name="T73" fmla="*/ 32 h 94"/>
                <a:gd name="T74" fmla="*/ 451 w 641"/>
                <a:gd name="T75" fmla="*/ 37 h 94"/>
                <a:gd name="T76" fmla="*/ 418 w 641"/>
                <a:gd name="T77" fmla="*/ 40 h 94"/>
                <a:gd name="T78" fmla="*/ 385 w 641"/>
                <a:gd name="T79" fmla="*/ 44 h 94"/>
                <a:gd name="T80" fmla="*/ 351 w 641"/>
                <a:gd name="T81" fmla="*/ 45 h 94"/>
                <a:gd name="T82" fmla="*/ 318 w 641"/>
                <a:gd name="T83" fmla="*/ 45 h 94"/>
                <a:gd name="T84" fmla="*/ 285 w 641"/>
                <a:gd name="T85" fmla="*/ 45 h 94"/>
                <a:gd name="T86" fmla="*/ 251 w 641"/>
                <a:gd name="T87" fmla="*/ 42 h 94"/>
                <a:gd name="T88" fmla="*/ 218 w 641"/>
                <a:gd name="T89" fmla="*/ 39 h 94"/>
                <a:gd name="T90" fmla="*/ 185 w 641"/>
                <a:gd name="T91" fmla="*/ 33 h 94"/>
                <a:gd name="T92" fmla="*/ 153 w 641"/>
                <a:gd name="T93" fmla="*/ 26 h 94"/>
                <a:gd name="T94" fmla="*/ 121 w 641"/>
                <a:gd name="T95" fmla="*/ 18 h 94"/>
                <a:gd name="T96" fmla="*/ 91 w 641"/>
                <a:gd name="T97" fmla="*/ 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1" h="94">
                  <a:moveTo>
                    <a:pt x="91" y="7"/>
                  </a:moveTo>
                  <a:lnTo>
                    <a:pt x="64" y="2"/>
                  </a:lnTo>
                  <a:lnTo>
                    <a:pt x="40" y="0"/>
                  </a:lnTo>
                  <a:lnTo>
                    <a:pt x="21" y="0"/>
                  </a:lnTo>
                  <a:lnTo>
                    <a:pt x="8" y="2"/>
                  </a:lnTo>
                  <a:lnTo>
                    <a:pt x="1" y="7"/>
                  </a:lnTo>
                  <a:lnTo>
                    <a:pt x="0" y="13"/>
                  </a:lnTo>
                  <a:lnTo>
                    <a:pt x="6" y="22"/>
                  </a:lnTo>
                  <a:lnTo>
                    <a:pt x="19" y="33"/>
                  </a:lnTo>
                  <a:lnTo>
                    <a:pt x="52" y="50"/>
                  </a:lnTo>
                  <a:lnTo>
                    <a:pt x="88" y="64"/>
                  </a:lnTo>
                  <a:lnTo>
                    <a:pt x="126" y="74"/>
                  </a:lnTo>
                  <a:lnTo>
                    <a:pt x="165" y="83"/>
                  </a:lnTo>
                  <a:lnTo>
                    <a:pt x="205" y="88"/>
                  </a:lnTo>
                  <a:lnTo>
                    <a:pt x="246" y="93"/>
                  </a:lnTo>
                  <a:lnTo>
                    <a:pt x="287" y="94"/>
                  </a:lnTo>
                  <a:lnTo>
                    <a:pt x="330" y="94"/>
                  </a:lnTo>
                  <a:lnTo>
                    <a:pt x="371" y="93"/>
                  </a:lnTo>
                  <a:lnTo>
                    <a:pt x="412" y="90"/>
                  </a:lnTo>
                  <a:lnTo>
                    <a:pt x="452" y="85"/>
                  </a:lnTo>
                  <a:lnTo>
                    <a:pt x="491" y="79"/>
                  </a:lnTo>
                  <a:lnTo>
                    <a:pt x="529" y="72"/>
                  </a:lnTo>
                  <a:lnTo>
                    <a:pt x="565" y="64"/>
                  </a:lnTo>
                  <a:lnTo>
                    <a:pt x="599" y="55"/>
                  </a:lnTo>
                  <a:lnTo>
                    <a:pt x="630" y="46"/>
                  </a:lnTo>
                  <a:lnTo>
                    <a:pt x="637" y="37"/>
                  </a:lnTo>
                  <a:lnTo>
                    <a:pt x="641" y="28"/>
                  </a:lnTo>
                  <a:lnTo>
                    <a:pt x="639" y="21"/>
                  </a:lnTo>
                  <a:lnTo>
                    <a:pt x="636" y="15"/>
                  </a:lnTo>
                  <a:lnTo>
                    <a:pt x="630" y="10"/>
                  </a:lnTo>
                  <a:lnTo>
                    <a:pt x="623" y="6"/>
                  </a:lnTo>
                  <a:lnTo>
                    <a:pt x="614" y="4"/>
                  </a:lnTo>
                  <a:lnTo>
                    <a:pt x="604" y="2"/>
                  </a:lnTo>
                  <a:lnTo>
                    <a:pt x="575" y="11"/>
                  </a:lnTo>
                  <a:lnTo>
                    <a:pt x="545" y="19"/>
                  </a:lnTo>
                  <a:lnTo>
                    <a:pt x="515" y="26"/>
                  </a:lnTo>
                  <a:lnTo>
                    <a:pt x="483" y="32"/>
                  </a:lnTo>
                  <a:lnTo>
                    <a:pt x="451" y="37"/>
                  </a:lnTo>
                  <a:lnTo>
                    <a:pt x="418" y="40"/>
                  </a:lnTo>
                  <a:lnTo>
                    <a:pt x="385" y="44"/>
                  </a:lnTo>
                  <a:lnTo>
                    <a:pt x="351" y="45"/>
                  </a:lnTo>
                  <a:lnTo>
                    <a:pt x="318" y="45"/>
                  </a:lnTo>
                  <a:lnTo>
                    <a:pt x="285" y="45"/>
                  </a:lnTo>
                  <a:lnTo>
                    <a:pt x="251" y="42"/>
                  </a:lnTo>
                  <a:lnTo>
                    <a:pt x="218" y="39"/>
                  </a:lnTo>
                  <a:lnTo>
                    <a:pt x="185" y="33"/>
                  </a:lnTo>
                  <a:lnTo>
                    <a:pt x="153" y="26"/>
                  </a:lnTo>
                  <a:lnTo>
                    <a:pt x="121" y="18"/>
                  </a:lnTo>
                  <a:lnTo>
                    <a:pt x="91" y="7"/>
                  </a:lnTo>
                  <a:close/>
                </a:path>
              </a:pathLst>
            </a:custGeom>
            <a:solidFill>
              <a:srgbClr val="B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63" name="Freeform 35"/>
            <p:cNvSpPr>
              <a:spLocks/>
            </p:cNvSpPr>
            <p:nvPr/>
          </p:nvSpPr>
          <p:spPr bwMode="auto">
            <a:xfrm>
              <a:off x="4334" y="2329"/>
              <a:ext cx="618" cy="84"/>
            </a:xfrm>
            <a:custGeom>
              <a:avLst/>
              <a:gdLst>
                <a:gd name="T0" fmla="*/ 93 w 618"/>
                <a:gd name="T1" fmla="*/ 10 h 84"/>
                <a:gd name="T2" fmla="*/ 66 w 618"/>
                <a:gd name="T3" fmla="*/ 5 h 84"/>
                <a:gd name="T4" fmla="*/ 43 w 618"/>
                <a:gd name="T5" fmla="*/ 1 h 84"/>
                <a:gd name="T6" fmla="*/ 24 w 618"/>
                <a:gd name="T7" fmla="*/ 0 h 84"/>
                <a:gd name="T8" fmla="*/ 10 w 618"/>
                <a:gd name="T9" fmla="*/ 1 h 84"/>
                <a:gd name="T10" fmla="*/ 1 w 618"/>
                <a:gd name="T11" fmla="*/ 4 h 84"/>
                <a:gd name="T12" fmla="*/ 0 w 618"/>
                <a:gd name="T13" fmla="*/ 8 h 84"/>
                <a:gd name="T14" fmla="*/ 6 w 618"/>
                <a:gd name="T15" fmla="*/ 15 h 84"/>
                <a:gd name="T16" fmla="*/ 20 w 618"/>
                <a:gd name="T17" fmla="*/ 25 h 84"/>
                <a:gd name="T18" fmla="*/ 50 w 618"/>
                <a:gd name="T19" fmla="*/ 41 h 84"/>
                <a:gd name="T20" fmla="*/ 83 w 618"/>
                <a:gd name="T21" fmla="*/ 54 h 84"/>
                <a:gd name="T22" fmla="*/ 118 w 618"/>
                <a:gd name="T23" fmla="*/ 65 h 84"/>
                <a:gd name="T24" fmla="*/ 154 w 618"/>
                <a:gd name="T25" fmla="*/ 73 h 84"/>
                <a:gd name="T26" fmla="*/ 194 w 618"/>
                <a:gd name="T27" fmla="*/ 79 h 84"/>
                <a:gd name="T28" fmla="*/ 235 w 618"/>
                <a:gd name="T29" fmla="*/ 83 h 84"/>
                <a:gd name="T30" fmla="*/ 276 w 618"/>
                <a:gd name="T31" fmla="*/ 84 h 84"/>
                <a:gd name="T32" fmla="*/ 317 w 618"/>
                <a:gd name="T33" fmla="*/ 84 h 84"/>
                <a:gd name="T34" fmla="*/ 358 w 618"/>
                <a:gd name="T35" fmla="*/ 81 h 84"/>
                <a:gd name="T36" fmla="*/ 399 w 618"/>
                <a:gd name="T37" fmla="*/ 79 h 84"/>
                <a:gd name="T38" fmla="*/ 439 w 618"/>
                <a:gd name="T39" fmla="*/ 74 h 84"/>
                <a:gd name="T40" fmla="*/ 478 w 618"/>
                <a:gd name="T41" fmla="*/ 68 h 84"/>
                <a:gd name="T42" fmla="*/ 515 w 618"/>
                <a:gd name="T43" fmla="*/ 61 h 84"/>
                <a:gd name="T44" fmla="*/ 550 w 618"/>
                <a:gd name="T45" fmla="*/ 54 h 84"/>
                <a:gd name="T46" fmla="*/ 582 w 618"/>
                <a:gd name="T47" fmla="*/ 47 h 84"/>
                <a:gd name="T48" fmla="*/ 611 w 618"/>
                <a:gd name="T49" fmla="*/ 39 h 84"/>
                <a:gd name="T50" fmla="*/ 617 w 618"/>
                <a:gd name="T51" fmla="*/ 31 h 84"/>
                <a:gd name="T52" fmla="*/ 618 w 618"/>
                <a:gd name="T53" fmla="*/ 24 h 84"/>
                <a:gd name="T54" fmla="*/ 618 w 618"/>
                <a:gd name="T55" fmla="*/ 18 h 84"/>
                <a:gd name="T56" fmla="*/ 615 w 618"/>
                <a:gd name="T57" fmla="*/ 13 h 84"/>
                <a:gd name="T58" fmla="*/ 610 w 618"/>
                <a:gd name="T59" fmla="*/ 8 h 84"/>
                <a:gd name="T60" fmla="*/ 603 w 618"/>
                <a:gd name="T61" fmla="*/ 6 h 84"/>
                <a:gd name="T62" fmla="*/ 596 w 618"/>
                <a:gd name="T63" fmla="*/ 5 h 84"/>
                <a:gd name="T64" fmla="*/ 588 w 618"/>
                <a:gd name="T65" fmla="*/ 4 h 84"/>
                <a:gd name="T66" fmla="*/ 558 w 618"/>
                <a:gd name="T67" fmla="*/ 12 h 84"/>
                <a:gd name="T68" fmla="*/ 529 w 618"/>
                <a:gd name="T69" fmla="*/ 19 h 84"/>
                <a:gd name="T70" fmla="*/ 498 w 618"/>
                <a:gd name="T71" fmla="*/ 25 h 84"/>
                <a:gd name="T72" fmla="*/ 468 w 618"/>
                <a:gd name="T73" fmla="*/ 31 h 84"/>
                <a:gd name="T74" fmla="*/ 437 w 618"/>
                <a:gd name="T75" fmla="*/ 35 h 84"/>
                <a:gd name="T76" fmla="*/ 406 w 618"/>
                <a:gd name="T77" fmla="*/ 39 h 84"/>
                <a:gd name="T78" fmla="*/ 375 w 618"/>
                <a:gd name="T79" fmla="*/ 41 h 84"/>
                <a:gd name="T80" fmla="*/ 344 w 618"/>
                <a:gd name="T81" fmla="*/ 44 h 84"/>
                <a:gd name="T82" fmla="*/ 312 w 618"/>
                <a:gd name="T83" fmla="*/ 44 h 84"/>
                <a:gd name="T84" fmla="*/ 282 w 618"/>
                <a:gd name="T85" fmla="*/ 43 h 84"/>
                <a:gd name="T86" fmla="*/ 250 w 618"/>
                <a:gd name="T87" fmla="*/ 41 h 84"/>
                <a:gd name="T88" fmla="*/ 218 w 618"/>
                <a:gd name="T89" fmla="*/ 38 h 84"/>
                <a:gd name="T90" fmla="*/ 187 w 618"/>
                <a:gd name="T91" fmla="*/ 33 h 84"/>
                <a:gd name="T92" fmla="*/ 156 w 618"/>
                <a:gd name="T93" fmla="*/ 27 h 84"/>
                <a:gd name="T94" fmla="*/ 124 w 618"/>
                <a:gd name="T95" fmla="*/ 19 h 84"/>
                <a:gd name="T96" fmla="*/ 93 w 618"/>
                <a:gd name="T97" fmla="*/ 1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18" h="84">
                  <a:moveTo>
                    <a:pt x="93" y="10"/>
                  </a:moveTo>
                  <a:lnTo>
                    <a:pt x="66" y="5"/>
                  </a:lnTo>
                  <a:lnTo>
                    <a:pt x="43" y="1"/>
                  </a:lnTo>
                  <a:lnTo>
                    <a:pt x="24" y="0"/>
                  </a:lnTo>
                  <a:lnTo>
                    <a:pt x="10" y="1"/>
                  </a:lnTo>
                  <a:lnTo>
                    <a:pt x="1" y="4"/>
                  </a:lnTo>
                  <a:lnTo>
                    <a:pt x="0" y="8"/>
                  </a:lnTo>
                  <a:lnTo>
                    <a:pt x="6" y="15"/>
                  </a:lnTo>
                  <a:lnTo>
                    <a:pt x="20" y="25"/>
                  </a:lnTo>
                  <a:lnTo>
                    <a:pt x="50" y="41"/>
                  </a:lnTo>
                  <a:lnTo>
                    <a:pt x="83" y="54"/>
                  </a:lnTo>
                  <a:lnTo>
                    <a:pt x="118" y="65"/>
                  </a:lnTo>
                  <a:lnTo>
                    <a:pt x="154" y="73"/>
                  </a:lnTo>
                  <a:lnTo>
                    <a:pt x="194" y="79"/>
                  </a:lnTo>
                  <a:lnTo>
                    <a:pt x="235" y="83"/>
                  </a:lnTo>
                  <a:lnTo>
                    <a:pt x="276" y="84"/>
                  </a:lnTo>
                  <a:lnTo>
                    <a:pt x="317" y="84"/>
                  </a:lnTo>
                  <a:lnTo>
                    <a:pt x="358" y="81"/>
                  </a:lnTo>
                  <a:lnTo>
                    <a:pt x="399" y="79"/>
                  </a:lnTo>
                  <a:lnTo>
                    <a:pt x="439" y="74"/>
                  </a:lnTo>
                  <a:lnTo>
                    <a:pt x="478" y="68"/>
                  </a:lnTo>
                  <a:lnTo>
                    <a:pt x="515" y="61"/>
                  </a:lnTo>
                  <a:lnTo>
                    <a:pt x="550" y="54"/>
                  </a:lnTo>
                  <a:lnTo>
                    <a:pt x="582" y="47"/>
                  </a:lnTo>
                  <a:lnTo>
                    <a:pt x="611" y="39"/>
                  </a:lnTo>
                  <a:lnTo>
                    <a:pt x="617" y="31"/>
                  </a:lnTo>
                  <a:lnTo>
                    <a:pt x="618" y="24"/>
                  </a:lnTo>
                  <a:lnTo>
                    <a:pt x="618" y="18"/>
                  </a:lnTo>
                  <a:lnTo>
                    <a:pt x="615" y="13"/>
                  </a:lnTo>
                  <a:lnTo>
                    <a:pt x="610" y="8"/>
                  </a:lnTo>
                  <a:lnTo>
                    <a:pt x="603" y="6"/>
                  </a:lnTo>
                  <a:lnTo>
                    <a:pt x="596" y="5"/>
                  </a:lnTo>
                  <a:lnTo>
                    <a:pt x="588" y="4"/>
                  </a:lnTo>
                  <a:lnTo>
                    <a:pt x="558" y="12"/>
                  </a:lnTo>
                  <a:lnTo>
                    <a:pt x="529" y="19"/>
                  </a:lnTo>
                  <a:lnTo>
                    <a:pt x="498" y="25"/>
                  </a:lnTo>
                  <a:lnTo>
                    <a:pt x="468" y="31"/>
                  </a:lnTo>
                  <a:lnTo>
                    <a:pt x="437" y="35"/>
                  </a:lnTo>
                  <a:lnTo>
                    <a:pt x="406" y="39"/>
                  </a:lnTo>
                  <a:lnTo>
                    <a:pt x="375" y="41"/>
                  </a:lnTo>
                  <a:lnTo>
                    <a:pt x="344" y="44"/>
                  </a:lnTo>
                  <a:lnTo>
                    <a:pt x="312" y="44"/>
                  </a:lnTo>
                  <a:lnTo>
                    <a:pt x="282" y="43"/>
                  </a:lnTo>
                  <a:lnTo>
                    <a:pt x="250" y="41"/>
                  </a:lnTo>
                  <a:lnTo>
                    <a:pt x="218" y="38"/>
                  </a:lnTo>
                  <a:lnTo>
                    <a:pt x="187" y="33"/>
                  </a:lnTo>
                  <a:lnTo>
                    <a:pt x="156" y="27"/>
                  </a:lnTo>
                  <a:lnTo>
                    <a:pt x="124" y="19"/>
                  </a:lnTo>
                  <a:lnTo>
                    <a:pt x="93" y="10"/>
                  </a:lnTo>
                  <a:close/>
                </a:path>
              </a:pathLst>
            </a:custGeom>
            <a:solidFill>
              <a:srgbClr val="C1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64" name="Freeform 36"/>
            <p:cNvSpPr>
              <a:spLocks/>
            </p:cNvSpPr>
            <p:nvPr/>
          </p:nvSpPr>
          <p:spPr bwMode="auto">
            <a:xfrm>
              <a:off x="4342" y="2335"/>
              <a:ext cx="596" cy="75"/>
            </a:xfrm>
            <a:custGeom>
              <a:avLst/>
              <a:gdLst>
                <a:gd name="T0" fmla="*/ 95 w 596"/>
                <a:gd name="T1" fmla="*/ 13 h 75"/>
                <a:gd name="T2" fmla="*/ 68 w 596"/>
                <a:gd name="T3" fmla="*/ 8 h 75"/>
                <a:gd name="T4" fmla="*/ 43 w 596"/>
                <a:gd name="T5" fmla="*/ 4 h 75"/>
                <a:gd name="T6" fmla="*/ 24 w 596"/>
                <a:gd name="T7" fmla="*/ 1 h 75"/>
                <a:gd name="T8" fmla="*/ 10 w 596"/>
                <a:gd name="T9" fmla="*/ 0 h 75"/>
                <a:gd name="T10" fmla="*/ 2 w 596"/>
                <a:gd name="T11" fmla="*/ 1 h 75"/>
                <a:gd name="T12" fmla="*/ 0 w 596"/>
                <a:gd name="T13" fmla="*/ 4 h 75"/>
                <a:gd name="T14" fmla="*/ 8 w 596"/>
                <a:gd name="T15" fmla="*/ 8 h 75"/>
                <a:gd name="T16" fmla="*/ 22 w 596"/>
                <a:gd name="T17" fmla="*/ 15 h 75"/>
                <a:gd name="T18" fmla="*/ 48 w 596"/>
                <a:gd name="T19" fmla="*/ 32 h 75"/>
                <a:gd name="T20" fmla="*/ 77 w 596"/>
                <a:gd name="T21" fmla="*/ 46 h 75"/>
                <a:gd name="T22" fmla="*/ 110 w 596"/>
                <a:gd name="T23" fmla="*/ 57 h 75"/>
                <a:gd name="T24" fmla="*/ 145 w 596"/>
                <a:gd name="T25" fmla="*/ 65 h 75"/>
                <a:gd name="T26" fmla="*/ 183 w 596"/>
                <a:gd name="T27" fmla="*/ 71 h 75"/>
                <a:gd name="T28" fmla="*/ 222 w 596"/>
                <a:gd name="T29" fmla="*/ 73 h 75"/>
                <a:gd name="T30" fmla="*/ 263 w 596"/>
                <a:gd name="T31" fmla="*/ 75 h 75"/>
                <a:gd name="T32" fmla="*/ 303 w 596"/>
                <a:gd name="T33" fmla="*/ 74 h 75"/>
                <a:gd name="T34" fmla="*/ 344 w 596"/>
                <a:gd name="T35" fmla="*/ 73 h 75"/>
                <a:gd name="T36" fmla="*/ 385 w 596"/>
                <a:gd name="T37" fmla="*/ 70 h 75"/>
                <a:gd name="T38" fmla="*/ 425 w 596"/>
                <a:gd name="T39" fmla="*/ 65 h 75"/>
                <a:gd name="T40" fmla="*/ 463 w 596"/>
                <a:gd name="T41" fmla="*/ 59 h 75"/>
                <a:gd name="T42" fmla="*/ 500 w 596"/>
                <a:gd name="T43" fmla="*/ 53 h 75"/>
                <a:gd name="T44" fmla="*/ 534 w 596"/>
                <a:gd name="T45" fmla="*/ 47 h 75"/>
                <a:gd name="T46" fmla="*/ 564 w 596"/>
                <a:gd name="T47" fmla="*/ 40 h 75"/>
                <a:gd name="T48" fmla="*/ 591 w 596"/>
                <a:gd name="T49" fmla="*/ 33 h 75"/>
                <a:gd name="T50" fmla="*/ 595 w 596"/>
                <a:gd name="T51" fmla="*/ 26 h 75"/>
                <a:gd name="T52" fmla="*/ 596 w 596"/>
                <a:gd name="T53" fmla="*/ 21 h 75"/>
                <a:gd name="T54" fmla="*/ 596 w 596"/>
                <a:gd name="T55" fmla="*/ 15 h 75"/>
                <a:gd name="T56" fmla="*/ 593 w 596"/>
                <a:gd name="T57" fmla="*/ 12 h 75"/>
                <a:gd name="T58" fmla="*/ 588 w 596"/>
                <a:gd name="T59" fmla="*/ 9 h 75"/>
                <a:gd name="T60" fmla="*/ 583 w 596"/>
                <a:gd name="T61" fmla="*/ 7 h 75"/>
                <a:gd name="T62" fmla="*/ 577 w 596"/>
                <a:gd name="T63" fmla="*/ 6 h 75"/>
                <a:gd name="T64" fmla="*/ 570 w 596"/>
                <a:gd name="T65" fmla="*/ 6 h 75"/>
                <a:gd name="T66" fmla="*/ 540 w 596"/>
                <a:gd name="T67" fmla="*/ 13 h 75"/>
                <a:gd name="T68" fmla="*/ 510 w 596"/>
                <a:gd name="T69" fmla="*/ 20 h 75"/>
                <a:gd name="T70" fmla="*/ 481 w 596"/>
                <a:gd name="T71" fmla="*/ 26 h 75"/>
                <a:gd name="T72" fmla="*/ 451 w 596"/>
                <a:gd name="T73" fmla="*/ 31 h 75"/>
                <a:gd name="T74" fmla="*/ 423 w 596"/>
                <a:gd name="T75" fmla="*/ 35 h 75"/>
                <a:gd name="T76" fmla="*/ 394 w 596"/>
                <a:gd name="T77" fmla="*/ 39 h 75"/>
                <a:gd name="T78" fmla="*/ 365 w 596"/>
                <a:gd name="T79" fmla="*/ 41 h 75"/>
                <a:gd name="T80" fmla="*/ 336 w 596"/>
                <a:gd name="T81" fmla="*/ 42 h 75"/>
                <a:gd name="T82" fmla="*/ 307 w 596"/>
                <a:gd name="T83" fmla="*/ 44 h 75"/>
                <a:gd name="T84" fmla="*/ 277 w 596"/>
                <a:gd name="T85" fmla="*/ 42 h 75"/>
                <a:gd name="T86" fmla="*/ 248 w 596"/>
                <a:gd name="T87" fmla="*/ 41 h 75"/>
                <a:gd name="T88" fmla="*/ 218 w 596"/>
                <a:gd name="T89" fmla="*/ 38 h 75"/>
                <a:gd name="T90" fmla="*/ 188 w 596"/>
                <a:gd name="T91" fmla="*/ 34 h 75"/>
                <a:gd name="T92" fmla="*/ 157 w 596"/>
                <a:gd name="T93" fmla="*/ 28 h 75"/>
                <a:gd name="T94" fmla="*/ 126 w 596"/>
                <a:gd name="T95" fmla="*/ 21 h 75"/>
                <a:gd name="T96" fmla="*/ 95 w 596"/>
                <a:gd name="T97" fmla="*/ 1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96" h="75">
                  <a:moveTo>
                    <a:pt x="95" y="13"/>
                  </a:moveTo>
                  <a:lnTo>
                    <a:pt x="68" y="8"/>
                  </a:lnTo>
                  <a:lnTo>
                    <a:pt x="43" y="4"/>
                  </a:lnTo>
                  <a:lnTo>
                    <a:pt x="24" y="1"/>
                  </a:lnTo>
                  <a:lnTo>
                    <a:pt x="10" y="0"/>
                  </a:lnTo>
                  <a:lnTo>
                    <a:pt x="2" y="1"/>
                  </a:lnTo>
                  <a:lnTo>
                    <a:pt x="0" y="4"/>
                  </a:lnTo>
                  <a:lnTo>
                    <a:pt x="8" y="8"/>
                  </a:lnTo>
                  <a:lnTo>
                    <a:pt x="22" y="15"/>
                  </a:lnTo>
                  <a:lnTo>
                    <a:pt x="48" y="32"/>
                  </a:lnTo>
                  <a:lnTo>
                    <a:pt x="77" y="46"/>
                  </a:lnTo>
                  <a:lnTo>
                    <a:pt x="110" y="57"/>
                  </a:lnTo>
                  <a:lnTo>
                    <a:pt x="145" y="65"/>
                  </a:lnTo>
                  <a:lnTo>
                    <a:pt x="183" y="71"/>
                  </a:lnTo>
                  <a:lnTo>
                    <a:pt x="222" y="73"/>
                  </a:lnTo>
                  <a:lnTo>
                    <a:pt x="263" y="75"/>
                  </a:lnTo>
                  <a:lnTo>
                    <a:pt x="303" y="74"/>
                  </a:lnTo>
                  <a:lnTo>
                    <a:pt x="344" y="73"/>
                  </a:lnTo>
                  <a:lnTo>
                    <a:pt x="385" y="70"/>
                  </a:lnTo>
                  <a:lnTo>
                    <a:pt x="425" y="65"/>
                  </a:lnTo>
                  <a:lnTo>
                    <a:pt x="463" y="59"/>
                  </a:lnTo>
                  <a:lnTo>
                    <a:pt x="500" y="53"/>
                  </a:lnTo>
                  <a:lnTo>
                    <a:pt x="534" y="47"/>
                  </a:lnTo>
                  <a:lnTo>
                    <a:pt x="564" y="40"/>
                  </a:lnTo>
                  <a:lnTo>
                    <a:pt x="591" y="33"/>
                  </a:lnTo>
                  <a:lnTo>
                    <a:pt x="595" y="26"/>
                  </a:lnTo>
                  <a:lnTo>
                    <a:pt x="596" y="21"/>
                  </a:lnTo>
                  <a:lnTo>
                    <a:pt x="596" y="15"/>
                  </a:lnTo>
                  <a:lnTo>
                    <a:pt x="593" y="12"/>
                  </a:lnTo>
                  <a:lnTo>
                    <a:pt x="588" y="9"/>
                  </a:lnTo>
                  <a:lnTo>
                    <a:pt x="583" y="7"/>
                  </a:lnTo>
                  <a:lnTo>
                    <a:pt x="577" y="6"/>
                  </a:lnTo>
                  <a:lnTo>
                    <a:pt x="570" y="6"/>
                  </a:lnTo>
                  <a:lnTo>
                    <a:pt x="540" y="13"/>
                  </a:lnTo>
                  <a:lnTo>
                    <a:pt x="510" y="20"/>
                  </a:lnTo>
                  <a:lnTo>
                    <a:pt x="481" y="26"/>
                  </a:lnTo>
                  <a:lnTo>
                    <a:pt x="451" y="31"/>
                  </a:lnTo>
                  <a:lnTo>
                    <a:pt x="423" y="35"/>
                  </a:lnTo>
                  <a:lnTo>
                    <a:pt x="394" y="39"/>
                  </a:lnTo>
                  <a:lnTo>
                    <a:pt x="365" y="41"/>
                  </a:lnTo>
                  <a:lnTo>
                    <a:pt x="336" y="42"/>
                  </a:lnTo>
                  <a:lnTo>
                    <a:pt x="307" y="44"/>
                  </a:lnTo>
                  <a:lnTo>
                    <a:pt x="277" y="42"/>
                  </a:lnTo>
                  <a:lnTo>
                    <a:pt x="248" y="41"/>
                  </a:lnTo>
                  <a:lnTo>
                    <a:pt x="218" y="38"/>
                  </a:lnTo>
                  <a:lnTo>
                    <a:pt x="188" y="34"/>
                  </a:lnTo>
                  <a:lnTo>
                    <a:pt x="157" y="28"/>
                  </a:lnTo>
                  <a:lnTo>
                    <a:pt x="126" y="21"/>
                  </a:lnTo>
                  <a:lnTo>
                    <a:pt x="95" y="13"/>
                  </a:lnTo>
                  <a:close/>
                </a:path>
              </a:pathLst>
            </a:custGeom>
            <a:solidFill>
              <a:srgbClr val="C98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65" name="Freeform 37"/>
            <p:cNvSpPr>
              <a:spLocks/>
            </p:cNvSpPr>
            <p:nvPr/>
          </p:nvSpPr>
          <p:spPr bwMode="auto">
            <a:xfrm>
              <a:off x="4351" y="2340"/>
              <a:ext cx="574" cy="67"/>
            </a:xfrm>
            <a:custGeom>
              <a:avLst/>
              <a:gdLst>
                <a:gd name="T0" fmla="*/ 95 w 574"/>
                <a:gd name="T1" fmla="*/ 17 h 67"/>
                <a:gd name="T2" fmla="*/ 67 w 574"/>
                <a:gd name="T3" fmla="*/ 13 h 67"/>
                <a:gd name="T4" fmla="*/ 43 w 574"/>
                <a:gd name="T5" fmla="*/ 8 h 67"/>
                <a:gd name="T6" fmla="*/ 23 w 574"/>
                <a:gd name="T7" fmla="*/ 3 h 67"/>
                <a:gd name="T8" fmla="*/ 9 w 574"/>
                <a:gd name="T9" fmla="*/ 1 h 67"/>
                <a:gd name="T10" fmla="*/ 1 w 574"/>
                <a:gd name="T11" fmla="*/ 0 h 67"/>
                <a:gd name="T12" fmla="*/ 0 w 574"/>
                <a:gd name="T13" fmla="*/ 1 h 67"/>
                <a:gd name="T14" fmla="*/ 6 w 574"/>
                <a:gd name="T15" fmla="*/ 3 h 67"/>
                <a:gd name="T16" fmla="*/ 21 w 574"/>
                <a:gd name="T17" fmla="*/ 9 h 67"/>
                <a:gd name="T18" fmla="*/ 43 w 574"/>
                <a:gd name="T19" fmla="*/ 26 h 67"/>
                <a:gd name="T20" fmla="*/ 69 w 574"/>
                <a:gd name="T21" fmla="*/ 40 h 67"/>
                <a:gd name="T22" fmla="*/ 100 w 574"/>
                <a:gd name="T23" fmla="*/ 50 h 67"/>
                <a:gd name="T24" fmla="*/ 134 w 574"/>
                <a:gd name="T25" fmla="*/ 57 h 67"/>
                <a:gd name="T26" fmla="*/ 170 w 574"/>
                <a:gd name="T27" fmla="*/ 63 h 67"/>
                <a:gd name="T28" fmla="*/ 208 w 574"/>
                <a:gd name="T29" fmla="*/ 67 h 67"/>
                <a:gd name="T30" fmla="*/ 248 w 574"/>
                <a:gd name="T31" fmla="*/ 67 h 67"/>
                <a:gd name="T32" fmla="*/ 289 w 574"/>
                <a:gd name="T33" fmla="*/ 67 h 67"/>
                <a:gd name="T34" fmla="*/ 329 w 574"/>
                <a:gd name="T35" fmla="*/ 65 h 67"/>
                <a:gd name="T36" fmla="*/ 371 w 574"/>
                <a:gd name="T37" fmla="*/ 61 h 67"/>
                <a:gd name="T38" fmla="*/ 409 w 574"/>
                <a:gd name="T39" fmla="*/ 56 h 67"/>
                <a:gd name="T40" fmla="*/ 448 w 574"/>
                <a:gd name="T41" fmla="*/ 52 h 67"/>
                <a:gd name="T42" fmla="*/ 484 w 574"/>
                <a:gd name="T43" fmla="*/ 46 h 67"/>
                <a:gd name="T44" fmla="*/ 517 w 574"/>
                <a:gd name="T45" fmla="*/ 40 h 67"/>
                <a:gd name="T46" fmla="*/ 546 w 574"/>
                <a:gd name="T47" fmla="*/ 34 h 67"/>
                <a:gd name="T48" fmla="*/ 572 w 574"/>
                <a:gd name="T49" fmla="*/ 28 h 67"/>
                <a:gd name="T50" fmla="*/ 574 w 574"/>
                <a:gd name="T51" fmla="*/ 19 h 67"/>
                <a:gd name="T52" fmla="*/ 569 w 574"/>
                <a:gd name="T53" fmla="*/ 12 h 67"/>
                <a:gd name="T54" fmla="*/ 562 w 574"/>
                <a:gd name="T55" fmla="*/ 9 h 67"/>
                <a:gd name="T56" fmla="*/ 552 w 574"/>
                <a:gd name="T57" fmla="*/ 10 h 67"/>
                <a:gd name="T58" fmla="*/ 521 w 574"/>
                <a:gd name="T59" fmla="*/ 16 h 67"/>
                <a:gd name="T60" fmla="*/ 492 w 574"/>
                <a:gd name="T61" fmla="*/ 22 h 67"/>
                <a:gd name="T62" fmla="*/ 464 w 574"/>
                <a:gd name="T63" fmla="*/ 28 h 67"/>
                <a:gd name="T64" fmla="*/ 435 w 574"/>
                <a:gd name="T65" fmla="*/ 33 h 67"/>
                <a:gd name="T66" fmla="*/ 407 w 574"/>
                <a:gd name="T67" fmla="*/ 36 h 67"/>
                <a:gd name="T68" fmla="*/ 380 w 574"/>
                <a:gd name="T69" fmla="*/ 40 h 67"/>
                <a:gd name="T70" fmla="*/ 353 w 574"/>
                <a:gd name="T71" fmla="*/ 42 h 67"/>
                <a:gd name="T72" fmla="*/ 327 w 574"/>
                <a:gd name="T73" fmla="*/ 43 h 67"/>
                <a:gd name="T74" fmla="*/ 300 w 574"/>
                <a:gd name="T75" fmla="*/ 43 h 67"/>
                <a:gd name="T76" fmla="*/ 273 w 574"/>
                <a:gd name="T77" fmla="*/ 43 h 67"/>
                <a:gd name="T78" fmla="*/ 245 w 574"/>
                <a:gd name="T79" fmla="*/ 42 h 67"/>
                <a:gd name="T80" fmla="*/ 216 w 574"/>
                <a:gd name="T81" fmla="*/ 39 h 67"/>
                <a:gd name="T82" fmla="*/ 188 w 574"/>
                <a:gd name="T83" fmla="*/ 35 h 67"/>
                <a:gd name="T84" fmla="*/ 157 w 574"/>
                <a:gd name="T85" fmla="*/ 30 h 67"/>
                <a:gd name="T86" fmla="*/ 127 w 574"/>
                <a:gd name="T87" fmla="*/ 24 h 67"/>
                <a:gd name="T88" fmla="*/ 95 w 574"/>
                <a:gd name="T89" fmla="*/ 1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74" h="67">
                  <a:moveTo>
                    <a:pt x="95" y="17"/>
                  </a:moveTo>
                  <a:lnTo>
                    <a:pt x="67" y="13"/>
                  </a:lnTo>
                  <a:lnTo>
                    <a:pt x="43" y="8"/>
                  </a:lnTo>
                  <a:lnTo>
                    <a:pt x="23" y="3"/>
                  </a:lnTo>
                  <a:lnTo>
                    <a:pt x="9" y="1"/>
                  </a:lnTo>
                  <a:lnTo>
                    <a:pt x="1" y="0"/>
                  </a:lnTo>
                  <a:lnTo>
                    <a:pt x="0" y="1"/>
                  </a:lnTo>
                  <a:lnTo>
                    <a:pt x="6" y="3"/>
                  </a:lnTo>
                  <a:lnTo>
                    <a:pt x="21" y="9"/>
                  </a:lnTo>
                  <a:lnTo>
                    <a:pt x="43" y="26"/>
                  </a:lnTo>
                  <a:lnTo>
                    <a:pt x="69" y="40"/>
                  </a:lnTo>
                  <a:lnTo>
                    <a:pt x="100" y="50"/>
                  </a:lnTo>
                  <a:lnTo>
                    <a:pt x="134" y="57"/>
                  </a:lnTo>
                  <a:lnTo>
                    <a:pt x="170" y="63"/>
                  </a:lnTo>
                  <a:lnTo>
                    <a:pt x="208" y="67"/>
                  </a:lnTo>
                  <a:lnTo>
                    <a:pt x="248" y="67"/>
                  </a:lnTo>
                  <a:lnTo>
                    <a:pt x="289" y="67"/>
                  </a:lnTo>
                  <a:lnTo>
                    <a:pt x="329" y="65"/>
                  </a:lnTo>
                  <a:lnTo>
                    <a:pt x="371" y="61"/>
                  </a:lnTo>
                  <a:lnTo>
                    <a:pt x="409" y="56"/>
                  </a:lnTo>
                  <a:lnTo>
                    <a:pt x="448" y="52"/>
                  </a:lnTo>
                  <a:lnTo>
                    <a:pt x="484" y="46"/>
                  </a:lnTo>
                  <a:lnTo>
                    <a:pt x="517" y="40"/>
                  </a:lnTo>
                  <a:lnTo>
                    <a:pt x="546" y="34"/>
                  </a:lnTo>
                  <a:lnTo>
                    <a:pt x="572" y="28"/>
                  </a:lnTo>
                  <a:lnTo>
                    <a:pt x="574" y="19"/>
                  </a:lnTo>
                  <a:lnTo>
                    <a:pt x="569" y="12"/>
                  </a:lnTo>
                  <a:lnTo>
                    <a:pt x="562" y="9"/>
                  </a:lnTo>
                  <a:lnTo>
                    <a:pt x="552" y="10"/>
                  </a:lnTo>
                  <a:lnTo>
                    <a:pt x="521" y="16"/>
                  </a:lnTo>
                  <a:lnTo>
                    <a:pt x="492" y="22"/>
                  </a:lnTo>
                  <a:lnTo>
                    <a:pt x="464" y="28"/>
                  </a:lnTo>
                  <a:lnTo>
                    <a:pt x="435" y="33"/>
                  </a:lnTo>
                  <a:lnTo>
                    <a:pt x="407" y="36"/>
                  </a:lnTo>
                  <a:lnTo>
                    <a:pt x="380" y="40"/>
                  </a:lnTo>
                  <a:lnTo>
                    <a:pt x="353" y="42"/>
                  </a:lnTo>
                  <a:lnTo>
                    <a:pt x="327" y="43"/>
                  </a:lnTo>
                  <a:lnTo>
                    <a:pt x="300" y="43"/>
                  </a:lnTo>
                  <a:lnTo>
                    <a:pt x="273" y="43"/>
                  </a:lnTo>
                  <a:lnTo>
                    <a:pt x="245" y="42"/>
                  </a:lnTo>
                  <a:lnTo>
                    <a:pt x="216" y="39"/>
                  </a:lnTo>
                  <a:lnTo>
                    <a:pt x="188" y="35"/>
                  </a:lnTo>
                  <a:lnTo>
                    <a:pt x="157" y="30"/>
                  </a:lnTo>
                  <a:lnTo>
                    <a:pt x="127" y="24"/>
                  </a:lnTo>
                  <a:lnTo>
                    <a:pt x="95" y="17"/>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66" name="Freeform 38"/>
            <p:cNvSpPr>
              <a:spLocks/>
            </p:cNvSpPr>
            <p:nvPr/>
          </p:nvSpPr>
          <p:spPr bwMode="auto">
            <a:xfrm>
              <a:off x="4302" y="2176"/>
              <a:ext cx="391" cy="144"/>
            </a:xfrm>
            <a:custGeom>
              <a:avLst/>
              <a:gdLst>
                <a:gd name="T0" fmla="*/ 58 w 391"/>
                <a:gd name="T1" fmla="*/ 0 h 144"/>
                <a:gd name="T2" fmla="*/ 75 w 391"/>
                <a:gd name="T3" fmla="*/ 12 h 144"/>
                <a:gd name="T4" fmla="*/ 91 w 391"/>
                <a:gd name="T5" fmla="*/ 24 h 144"/>
                <a:gd name="T6" fmla="*/ 109 w 391"/>
                <a:gd name="T7" fmla="*/ 34 h 144"/>
                <a:gd name="T8" fmla="*/ 126 w 391"/>
                <a:gd name="T9" fmla="*/ 45 h 144"/>
                <a:gd name="T10" fmla="*/ 145 w 391"/>
                <a:gd name="T11" fmla="*/ 54 h 144"/>
                <a:gd name="T12" fmla="*/ 164 w 391"/>
                <a:gd name="T13" fmla="*/ 62 h 144"/>
                <a:gd name="T14" fmla="*/ 184 w 391"/>
                <a:gd name="T15" fmla="*/ 71 h 144"/>
                <a:gd name="T16" fmla="*/ 205 w 391"/>
                <a:gd name="T17" fmla="*/ 78 h 144"/>
                <a:gd name="T18" fmla="*/ 226 w 391"/>
                <a:gd name="T19" fmla="*/ 85 h 144"/>
                <a:gd name="T20" fmla="*/ 249 w 391"/>
                <a:gd name="T21" fmla="*/ 91 h 144"/>
                <a:gd name="T22" fmla="*/ 271 w 391"/>
                <a:gd name="T23" fmla="*/ 97 h 144"/>
                <a:gd name="T24" fmla="*/ 294 w 391"/>
                <a:gd name="T25" fmla="*/ 101 h 144"/>
                <a:gd name="T26" fmla="*/ 317 w 391"/>
                <a:gd name="T27" fmla="*/ 106 h 144"/>
                <a:gd name="T28" fmla="*/ 342 w 391"/>
                <a:gd name="T29" fmla="*/ 110 h 144"/>
                <a:gd name="T30" fmla="*/ 367 w 391"/>
                <a:gd name="T31" fmla="*/ 113 h 144"/>
                <a:gd name="T32" fmla="*/ 391 w 391"/>
                <a:gd name="T33" fmla="*/ 115 h 144"/>
                <a:gd name="T34" fmla="*/ 361 w 391"/>
                <a:gd name="T35" fmla="*/ 125 h 144"/>
                <a:gd name="T36" fmla="*/ 332 w 391"/>
                <a:gd name="T37" fmla="*/ 133 h 144"/>
                <a:gd name="T38" fmla="*/ 307 w 391"/>
                <a:gd name="T39" fmla="*/ 139 h 144"/>
                <a:gd name="T40" fmla="*/ 281 w 391"/>
                <a:gd name="T41" fmla="*/ 143 h 144"/>
                <a:gd name="T42" fmla="*/ 257 w 391"/>
                <a:gd name="T43" fmla="*/ 144 h 144"/>
                <a:gd name="T44" fmla="*/ 235 w 391"/>
                <a:gd name="T45" fmla="*/ 144 h 144"/>
                <a:gd name="T46" fmla="*/ 212 w 391"/>
                <a:gd name="T47" fmla="*/ 141 h 144"/>
                <a:gd name="T48" fmla="*/ 190 w 391"/>
                <a:gd name="T49" fmla="*/ 137 h 144"/>
                <a:gd name="T50" fmla="*/ 169 w 391"/>
                <a:gd name="T51" fmla="*/ 131 h 144"/>
                <a:gd name="T52" fmla="*/ 146 w 391"/>
                <a:gd name="T53" fmla="*/ 124 h 144"/>
                <a:gd name="T54" fmla="*/ 125 w 391"/>
                <a:gd name="T55" fmla="*/ 113 h 144"/>
                <a:gd name="T56" fmla="*/ 102 w 391"/>
                <a:gd name="T57" fmla="*/ 101 h 144"/>
                <a:gd name="T58" fmla="*/ 78 w 391"/>
                <a:gd name="T59" fmla="*/ 88 h 144"/>
                <a:gd name="T60" fmla="*/ 53 w 391"/>
                <a:gd name="T61" fmla="*/ 74 h 144"/>
                <a:gd name="T62" fmla="*/ 28 w 391"/>
                <a:gd name="T63" fmla="*/ 57 h 144"/>
                <a:gd name="T64" fmla="*/ 0 w 391"/>
                <a:gd name="T65" fmla="*/ 39 h 144"/>
                <a:gd name="T66" fmla="*/ 58 w 391"/>
                <a:gd name="T67"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91" h="144">
                  <a:moveTo>
                    <a:pt x="58" y="0"/>
                  </a:moveTo>
                  <a:lnTo>
                    <a:pt x="75" y="12"/>
                  </a:lnTo>
                  <a:lnTo>
                    <a:pt x="91" y="24"/>
                  </a:lnTo>
                  <a:lnTo>
                    <a:pt x="109" y="34"/>
                  </a:lnTo>
                  <a:lnTo>
                    <a:pt x="126" y="45"/>
                  </a:lnTo>
                  <a:lnTo>
                    <a:pt x="145" y="54"/>
                  </a:lnTo>
                  <a:lnTo>
                    <a:pt x="164" y="62"/>
                  </a:lnTo>
                  <a:lnTo>
                    <a:pt x="184" y="71"/>
                  </a:lnTo>
                  <a:lnTo>
                    <a:pt x="205" y="78"/>
                  </a:lnTo>
                  <a:lnTo>
                    <a:pt x="226" y="85"/>
                  </a:lnTo>
                  <a:lnTo>
                    <a:pt x="249" y="91"/>
                  </a:lnTo>
                  <a:lnTo>
                    <a:pt x="271" y="97"/>
                  </a:lnTo>
                  <a:lnTo>
                    <a:pt x="294" y="101"/>
                  </a:lnTo>
                  <a:lnTo>
                    <a:pt x="317" y="106"/>
                  </a:lnTo>
                  <a:lnTo>
                    <a:pt x="342" y="110"/>
                  </a:lnTo>
                  <a:lnTo>
                    <a:pt x="367" y="113"/>
                  </a:lnTo>
                  <a:lnTo>
                    <a:pt x="391" y="115"/>
                  </a:lnTo>
                  <a:lnTo>
                    <a:pt x="361" y="125"/>
                  </a:lnTo>
                  <a:lnTo>
                    <a:pt x="332" y="133"/>
                  </a:lnTo>
                  <a:lnTo>
                    <a:pt x="307" y="139"/>
                  </a:lnTo>
                  <a:lnTo>
                    <a:pt x="281" y="143"/>
                  </a:lnTo>
                  <a:lnTo>
                    <a:pt x="257" y="144"/>
                  </a:lnTo>
                  <a:lnTo>
                    <a:pt x="235" y="144"/>
                  </a:lnTo>
                  <a:lnTo>
                    <a:pt x="212" y="141"/>
                  </a:lnTo>
                  <a:lnTo>
                    <a:pt x="190" y="137"/>
                  </a:lnTo>
                  <a:lnTo>
                    <a:pt x="169" y="131"/>
                  </a:lnTo>
                  <a:lnTo>
                    <a:pt x="146" y="124"/>
                  </a:lnTo>
                  <a:lnTo>
                    <a:pt x="125" y="113"/>
                  </a:lnTo>
                  <a:lnTo>
                    <a:pt x="102" y="101"/>
                  </a:lnTo>
                  <a:lnTo>
                    <a:pt x="78" y="88"/>
                  </a:lnTo>
                  <a:lnTo>
                    <a:pt x="53" y="74"/>
                  </a:lnTo>
                  <a:lnTo>
                    <a:pt x="28" y="57"/>
                  </a:lnTo>
                  <a:lnTo>
                    <a:pt x="0" y="39"/>
                  </a:lnTo>
                  <a:lnTo>
                    <a:pt x="58" y="0"/>
                  </a:lnTo>
                  <a:close/>
                </a:path>
              </a:pathLst>
            </a:custGeom>
            <a:solidFill>
              <a:srgbClr val="0033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67" name="Freeform 39"/>
            <p:cNvSpPr>
              <a:spLocks/>
            </p:cNvSpPr>
            <p:nvPr/>
          </p:nvSpPr>
          <p:spPr bwMode="auto">
            <a:xfrm>
              <a:off x="4341" y="2407"/>
              <a:ext cx="124" cy="1154"/>
            </a:xfrm>
            <a:custGeom>
              <a:avLst/>
              <a:gdLst>
                <a:gd name="T0" fmla="*/ 0 w 124"/>
                <a:gd name="T1" fmla="*/ 0 h 1154"/>
                <a:gd name="T2" fmla="*/ 0 w 124"/>
                <a:gd name="T3" fmla="*/ 1077 h 1154"/>
                <a:gd name="T4" fmla="*/ 57 w 124"/>
                <a:gd name="T5" fmla="*/ 1126 h 1154"/>
                <a:gd name="T6" fmla="*/ 124 w 124"/>
                <a:gd name="T7" fmla="*/ 1154 h 1154"/>
                <a:gd name="T8" fmla="*/ 124 w 124"/>
                <a:gd name="T9" fmla="*/ 67 h 1154"/>
                <a:gd name="T10" fmla="*/ 0 w 124"/>
                <a:gd name="T11" fmla="*/ 0 h 1154"/>
              </a:gdLst>
              <a:ahLst/>
              <a:cxnLst>
                <a:cxn ang="0">
                  <a:pos x="T0" y="T1"/>
                </a:cxn>
                <a:cxn ang="0">
                  <a:pos x="T2" y="T3"/>
                </a:cxn>
                <a:cxn ang="0">
                  <a:pos x="T4" y="T5"/>
                </a:cxn>
                <a:cxn ang="0">
                  <a:pos x="T6" y="T7"/>
                </a:cxn>
                <a:cxn ang="0">
                  <a:pos x="T8" y="T9"/>
                </a:cxn>
                <a:cxn ang="0">
                  <a:pos x="T10" y="T11"/>
                </a:cxn>
              </a:cxnLst>
              <a:rect l="0" t="0" r="r" b="b"/>
              <a:pathLst>
                <a:path w="124" h="1154">
                  <a:moveTo>
                    <a:pt x="0" y="0"/>
                  </a:moveTo>
                  <a:lnTo>
                    <a:pt x="0" y="1077"/>
                  </a:lnTo>
                  <a:lnTo>
                    <a:pt x="57" y="1126"/>
                  </a:lnTo>
                  <a:lnTo>
                    <a:pt x="124" y="1154"/>
                  </a:lnTo>
                  <a:lnTo>
                    <a:pt x="124" y="67"/>
                  </a:lnTo>
                  <a:lnTo>
                    <a:pt x="0" y="0"/>
                  </a:lnTo>
                  <a:close/>
                </a:path>
              </a:pathLst>
            </a:custGeom>
            <a:solidFill>
              <a:srgbClr val="0033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68" name="Freeform 40"/>
            <p:cNvSpPr>
              <a:spLocks/>
            </p:cNvSpPr>
            <p:nvPr/>
          </p:nvSpPr>
          <p:spPr bwMode="auto">
            <a:xfrm>
              <a:off x="4607" y="2465"/>
              <a:ext cx="554" cy="1012"/>
            </a:xfrm>
            <a:custGeom>
              <a:avLst/>
              <a:gdLst>
                <a:gd name="T0" fmla="*/ 554 w 554"/>
                <a:gd name="T1" fmla="*/ 0 h 1012"/>
                <a:gd name="T2" fmla="*/ 514 w 554"/>
                <a:gd name="T3" fmla="*/ 14 h 1012"/>
                <a:gd name="T4" fmla="*/ 476 w 554"/>
                <a:gd name="T5" fmla="*/ 27 h 1012"/>
                <a:gd name="T6" fmla="*/ 441 w 554"/>
                <a:gd name="T7" fmla="*/ 40 h 1012"/>
                <a:gd name="T8" fmla="*/ 407 w 554"/>
                <a:gd name="T9" fmla="*/ 50 h 1012"/>
                <a:gd name="T10" fmla="*/ 375 w 554"/>
                <a:gd name="T11" fmla="*/ 60 h 1012"/>
                <a:gd name="T12" fmla="*/ 343 w 554"/>
                <a:gd name="T13" fmla="*/ 68 h 1012"/>
                <a:gd name="T14" fmla="*/ 312 w 554"/>
                <a:gd name="T15" fmla="*/ 76 h 1012"/>
                <a:gd name="T16" fmla="*/ 282 w 554"/>
                <a:gd name="T17" fmla="*/ 82 h 1012"/>
                <a:gd name="T18" fmla="*/ 251 w 554"/>
                <a:gd name="T19" fmla="*/ 88 h 1012"/>
                <a:gd name="T20" fmla="*/ 220 w 554"/>
                <a:gd name="T21" fmla="*/ 93 h 1012"/>
                <a:gd name="T22" fmla="*/ 189 w 554"/>
                <a:gd name="T23" fmla="*/ 97 h 1012"/>
                <a:gd name="T24" fmla="*/ 155 w 554"/>
                <a:gd name="T25" fmla="*/ 100 h 1012"/>
                <a:gd name="T26" fmla="*/ 119 w 554"/>
                <a:gd name="T27" fmla="*/ 103 h 1012"/>
                <a:gd name="T28" fmla="*/ 83 w 554"/>
                <a:gd name="T29" fmla="*/ 104 h 1012"/>
                <a:gd name="T30" fmla="*/ 43 w 554"/>
                <a:gd name="T31" fmla="*/ 106 h 1012"/>
                <a:gd name="T32" fmla="*/ 0 w 554"/>
                <a:gd name="T33" fmla="*/ 106 h 1012"/>
                <a:gd name="T34" fmla="*/ 0 w 554"/>
                <a:gd name="T35" fmla="*/ 1010 h 1012"/>
                <a:gd name="T36" fmla="*/ 53 w 554"/>
                <a:gd name="T37" fmla="*/ 1012 h 1012"/>
                <a:gd name="T38" fmla="*/ 102 w 554"/>
                <a:gd name="T39" fmla="*/ 1012 h 1012"/>
                <a:gd name="T40" fmla="*/ 146 w 554"/>
                <a:gd name="T41" fmla="*/ 1012 h 1012"/>
                <a:gd name="T42" fmla="*/ 186 w 554"/>
                <a:gd name="T43" fmla="*/ 1011 h 1012"/>
                <a:gd name="T44" fmla="*/ 224 w 554"/>
                <a:gd name="T45" fmla="*/ 1008 h 1012"/>
                <a:gd name="T46" fmla="*/ 259 w 554"/>
                <a:gd name="T47" fmla="*/ 1003 h 1012"/>
                <a:gd name="T48" fmla="*/ 292 w 554"/>
                <a:gd name="T49" fmla="*/ 997 h 1012"/>
                <a:gd name="T50" fmla="*/ 323 w 554"/>
                <a:gd name="T51" fmla="*/ 989 h 1012"/>
                <a:gd name="T52" fmla="*/ 352 w 554"/>
                <a:gd name="T53" fmla="*/ 979 h 1012"/>
                <a:gd name="T54" fmla="*/ 381 w 554"/>
                <a:gd name="T55" fmla="*/ 969 h 1012"/>
                <a:gd name="T56" fmla="*/ 408 w 554"/>
                <a:gd name="T57" fmla="*/ 955 h 1012"/>
                <a:gd name="T58" fmla="*/ 436 w 554"/>
                <a:gd name="T59" fmla="*/ 939 h 1012"/>
                <a:gd name="T60" fmla="*/ 463 w 554"/>
                <a:gd name="T61" fmla="*/ 922 h 1012"/>
                <a:gd name="T62" fmla="*/ 492 w 554"/>
                <a:gd name="T63" fmla="*/ 903 h 1012"/>
                <a:gd name="T64" fmla="*/ 522 w 554"/>
                <a:gd name="T65" fmla="*/ 880 h 1012"/>
                <a:gd name="T66" fmla="*/ 554 w 554"/>
                <a:gd name="T67" fmla="*/ 856 h 1012"/>
                <a:gd name="T68" fmla="*/ 554 w 554"/>
                <a:gd name="T69" fmla="*/ 0 h 10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4" h="1012">
                  <a:moveTo>
                    <a:pt x="554" y="0"/>
                  </a:moveTo>
                  <a:lnTo>
                    <a:pt x="514" y="14"/>
                  </a:lnTo>
                  <a:lnTo>
                    <a:pt x="476" y="27"/>
                  </a:lnTo>
                  <a:lnTo>
                    <a:pt x="441" y="40"/>
                  </a:lnTo>
                  <a:lnTo>
                    <a:pt x="407" y="50"/>
                  </a:lnTo>
                  <a:lnTo>
                    <a:pt x="375" y="60"/>
                  </a:lnTo>
                  <a:lnTo>
                    <a:pt x="343" y="68"/>
                  </a:lnTo>
                  <a:lnTo>
                    <a:pt x="312" y="76"/>
                  </a:lnTo>
                  <a:lnTo>
                    <a:pt x="282" y="82"/>
                  </a:lnTo>
                  <a:lnTo>
                    <a:pt x="251" y="88"/>
                  </a:lnTo>
                  <a:lnTo>
                    <a:pt x="220" y="93"/>
                  </a:lnTo>
                  <a:lnTo>
                    <a:pt x="189" y="97"/>
                  </a:lnTo>
                  <a:lnTo>
                    <a:pt x="155" y="100"/>
                  </a:lnTo>
                  <a:lnTo>
                    <a:pt x="119" y="103"/>
                  </a:lnTo>
                  <a:lnTo>
                    <a:pt x="83" y="104"/>
                  </a:lnTo>
                  <a:lnTo>
                    <a:pt x="43" y="106"/>
                  </a:lnTo>
                  <a:lnTo>
                    <a:pt x="0" y="106"/>
                  </a:lnTo>
                  <a:lnTo>
                    <a:pt x="0" y="1010"/>
                  </a:lnTo>
                  <a:lnTo>
                    <a:pt x="53" y="1012"/>
                  </a:lnTo>
                  <a:lnTo>
                    <a:pt x="102" y="1012"/>
                  </a:lnTo>
                  <a:lnTo>
                    <a:pt x="146" y="1012"/>
                  </a:lnTo>
                  <a:lnTo>
                    <a:pt x="186" y="1011"/>
                  </a:lnTo>
                  <a:lnTo>
                    <a:pt x="224" y="1008"/>
                  </a:lnTo>
                  <a:lnTo>
                    <a:pt x="259" y="1003"/>
                  </a:lnTo>
                  <a:lnTo>
                    <a:pt x="292" y="997"/>
                  </a:lnTo>
                  <a:lnTo>
                    <a:pt x="323" y="989"/>
                  </a:lnTo>
                  <a:lnTo>
                    <a:pt x="352" y="979"/>
                  </a:lnTo>
                  <a:lnTo>
                    <a:pt x="381" y="969"/>
                  </a:lnTo>
                  <a:lnTo>
                    <a:pt x="408" y="955"/>
                  </a:lnTo>
                  <a:lnTo>
                    <a:pt x="436" y="939"/>
                  </a:lnTo>
                  <a:lnTo>
                    <a:pt x="463" y="922"/>
                  </a:lnTo>
                  <a:lnTo>
                    <a:pt x="492" y="903"/>
                  </a:lnTo>
                  <a:lnTo>
                    <a:pt x="522" y="880"/>
                  </a:lnTo>
                  <a:lnTo>
                    <a:pt x="554" y="856"/>
                  </a:lnTo>
                  <a:lnTo>
                    <a:pt x="554" y="0"/>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69" name="Freeform 41"/>
            <p:cNvSpPr>
              <a:spLocks/>
            </p:cNvSpPr>
            <p:nvPr/>
          </p:nvSpPr>
          <p:spPr bwMode="auto">
            <a:xfrm>
              <a:off x="4207" y="2465"/>
              <a:ext cx="86" cy="932"/>
            </a:xfrm>
            <a:custGeom>
              <a:avLst/>
              <a:gdLst>
                <a:gd name="T0" fmla="*/ 0 w 86"/>
                <a:gd name="T1" fmla="*/ 0 h 932"/>
                <a:gd name="T2" fmla="*/ 86 w 86"/>
                <a:gd name="T3" fmla="*/ 76 h 932"/>
                <a:gd name="T4" fmla="*/ 86 w 86"/>
                <a:gd name="T5" fmla="*/ 932 h 932"/>
                <a:gd name="T6" fmla="*/ 0 w 86"/>
                <a:gd name="T7" fmla="*/ 846 h 932"/>
                <a:gd name="T8" fmla="*/ 0 w 86"/>
                <a:gd name="T9" fmla="*/ 0 h 932"/>
              </a:gdLst>
              <a:ahLst/>
              <a:cxnLst>
                <a:cxn ang="0">
                  <a:pos x="T0" y="T1"/>
                </a:cxn>
                <a:cxn ang="0">
                  <a:pos x="T2" y="T3"/>
                </a:cxn>
                <a:cxn ang="0">
                  <a:pos x="T4" y="T5"/>
                </a:cxn>
                <a:cxn ang="0">
                  <a:pos x="T6" y="T7"/>
                </a:cxn>
                <a:cxn ang="0">
                  <a:pos x="T8" y="T9"/>
                </a:cxn>
              </a:cxnLst>
              <a:rect l="0" t="0" r="r" b="b"/>
              <a:pathLst>
                <a:path w="86" h="932">
                  <a:moveTo>
                    <a:pt x="0" y="0"/>
                  </a:moveTo>
                  <a:lnTo>
                    <a:pt x="86" y="76"/>
                  </a:lnTo>
                  <a:lnTo>
                    <a:pt x="86" y="932"/>
                  </a:lnTo>
                  <a:lnTo>
                    <a:pt x="0" y="846"/>
                  </a:lnTo>
                  <a:lnTo>
                    <a:pt x="0" y="0"/>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70" name="Freeform 42"/>
            <p:cNvSpPr>
              <a:spLocks/>
            </p:cNvSpPr>
            <p:nvPr/>
          </p:nvSpPr>
          <p:spPr bwMode="auto">
            <a:xfrm>
              <a:off x="4398" y="2078"/>
              <a:ext cx="560" cy="84"/>
            </a:xfrm>
            <a:custGeom>
              <a:avLst/>
              <a:gdLst>
                <a:gd name="T0" fmla="*/ 0 w 560"/>
                <a:gd name="T1" fmla="*/ 2 h 84"/>
                <a:gd name="T2" fmla="*/ 34 w 560"/>
                <a:gd name="T3" fmla="*/ 13 h 84"/>
                <a:gd name="T4" fmla="*/ 68 w 560"/>
                <a:gd name="T5" fmla="*/ 24 h 84"/>
                <a:gd name="T6" fmla="*/ 101 w 560"/>
                <a:gd name="T7" fmla="*/ 33 h 84"/>
                <a:gd name="T8" fmla="*/ 135 w 560"/>
                <a:gd name="T9" fmla="*/ 42 h 84"/>
                <a:gd name="T10" fmla="*/ 168 w 560"/>
                <a:gd name="T11" fmla="*/ 47 h 84"/>
                <a:gd name="T12" fmla="*/ 202 w 560"/>
                <a:gd name="T13" fmla="*/ 52 h 84"/>
                <a:gd name="T14" fmla="*/ 235 w 560"/>
                <a:gd name="T15" fmla="*/ 56 h 84"/>
                <a:gd name="T16" fmla="*/ 269 w 560"/>
                <a:gd name="T17" fmla="*/ 57 h 84"/>
                <a:gd name="T18" fmla="*/ 304 w 560"/>
                <a:gd name="T19" fmla="*/ 57 h 84"/>
                <a:gd name="T20" fmla="*/ 338 w 560"/>
                <a:gd name="T21" fmla="*/ 55 h 84"/>
                <a:gd name="T22" fmla="*/ 372 w 560"/>
                <a:gd name="T23" fmla="*/ 51 h 84"/>
                <a:gd name="T24" fmla="*/ 407 w 560"/>
                <a:gd name="T25" fmla="*/ 45 h 84"/>
                <a:gd name="T26" fmla="*/ 442 w 560"/>
                <a:gd name="T27" fmla="*/ 37 h 84"/>
                <a:gd name="T28" fmla="*/ 479 w 560"/>
                <a:gd name="T29" fmla="*/ 26 h 84"/>
                <a:gd name="T30" fmla="*/ 515 w 560"/>
                <a:gd name="T31" fmla="*/ 14 h 84"/>
                <a:gd name="T32" fmla="*/ 553 w 560"/>
                <a:gd name="T33" fmla="*/ 0 h 84"/>
                <a:gd name="T34" fmla="*/ 560 w 560"/>
                <a:gd name="T35" fmla="*/ 17 h 84"/>
                <a:gd name="T36" fmla="*/ 532 w 560"/>
                <a:gd name="T37" fmla="*/ 30 h 84"/>
                <a:gd name="T38" fmla="*/ 504 w 560"/>
                <a:gd name="T39" fmla="*/ 43 h 84"/>
                <a:gd name="T40" fmla="*/ 473 w 560"/>
                <a:gd name="T41" fmla="*/ 53 h 84"/>
                <a:gd name="T42" fmla="*/ 441 w 560"/>
                <a:gd name="T43" fmla="*/ 63 h 84"/>
                <a:gd name="T44" fmla="*/ 409 w 560"/>
                <a:gd name="T45" fmla="*/ 71 h 84"/>
                <a:gd name="T46" fmla="*/ 377 w 560"/>
                <a:gd name="T47" fmla="*/ 77 h 84"/>
                <a:gd name="T48" fmla="*/ 342 w 560"/>
                <a:gd name="T49" fmla="*/ 82 h 84"/>
                <a:gd name="T50" fmla="*/ 307 w 560"/>
                <a:gd name="T51" fmla="*/ 84 h 84"/>
                <a:gd name="T52" fmla="*/ 272 w 560"/>
                <a:gd name="T53" fmla="*/ 84 h 84"/>
                <a:gd name="T54" fmla="*/ 234 w 560"/>
                <a:gd name="T55" fmla="*/ 83 h 84"/>
                <a:gd name="T56" fmla="*/ 198 w 560"/>
                <a:gd name="T57" fmla="*/ 79 h 84"/>
                <a:gd name="T58" fmla="*/ 159 w 560"/>
                <a:gd name="T59" fmla="*/ 73 h 84"/>
                <a:gd name="T60" fmla="*/ 121 w 560"/>
                <a:gd name="T61" fmla="*/ 65 h 84"/>
                <a:gd name="T62" fmla="*/ 81 w 560"/>
                <a:gd name="T63" fmla="*/ 55 h 84"/>
                <a:gd name="T64" fmla="*/ 41 w 560"/>
                <a:gd name="T65" fmla="*/ 42 h 84"/>
                <a:gd name="T66" fmla="*/ 1 w 560"/>
                <a:gd name="T67" fmla="*/ 26 h 84"/>
                <a:gd name="T68" fmla="*/ 0 w 560"/>
                <a:gd name="T69" fmla="*/ 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0" h="84">
                  <a:moveTo>
                    <a:pt x="0" y="2"/>
                  </a:moveTo>
                  <a:lnTo>
                    <a:pt x="34" y="13"/>
                  </a:lnTo>
                  <a:lnTo>
                    <a:pt x="68" y="24"/>
                  </a:lnTo>
                  <a:lnTo>
                    <a:pt x="101" y="33"/>
                  </a:lnTo>
                  <a:lnTo>
                    <a:pt x="135" y="42"/>
                  </a:lnTo>
                  <a:lnTo>
                    <a:pt x="168" y="47"/>
                  </a:lnTo>
                  <a:lnTo>
                    <a:pt x="202" y="52"/>
                  </a:lnTo>
                  <a:lnTo>
                    <a:pt x="235" y="56"/>
                  </a:lnTo>
                  <a:lnTo>
                    <a:pt x="269" y="57"/>
                  </a:lnTo>
                  <a:lnTo>
                    <a:pt x="304" y="57"/>
                  </a:lnTo>
                  <a:lnTo>
                    <a:pt x="338" y="55"/>
                  </a:lnTo>
                  <a:lnTo>
                    <a:pt x="372" y="51"/>
                  </a:lnTo>
                  <a:lnTo>
                    <a:pt x="407" y="45"/>
                  </a:lnTo>
                  <a:lnTo>
                    <a:pt x="442" y="37"/>
                  </a:lnTo>
                  <a:lnTo>
                    <a:pt x="479" y="26"/>
                  </a:lnTo>
                  <a:lnTo>
                    <a:pt x="515" y="14"/>
                  </a:lnTo>
                  <a:lnTo>
                    <a:pt x="553" y="0"/>
                  </a:lnTo>
                  <a:lnTo>
                    <a:pt x="560" y="17"/>
                  </a:lnTo>
                  <a:lnTo>
                    <a:pt x="532" y="30"/>
                  </a:lnTo>
                  <a:lnTo>
                    <a:pt x="504" y="43"/>
                  </a:lnTo>
                  <a:lnTo>
                    <a:pt x="473" y="53"/>
                  </a:lnTo>
                  <a:lnTo>
                    <a:pt x="441" y="63"/>
                  </a:lnTo>
                  <a:lnTo>
                    <a:pt x="409" y="71"/>
                  </a:lnTo>
                  <a:lnTo>
                    <a:pt x="377" y="77"/>
                  </a:lnTo>
                  <a:lnTo>
                    <a:pt x="342" y="82"/>
                  </a:lnTo>
                  <a:lnTo>
                    <a:pt x="307" y="84"/>
                  </a:lnTo>
                  <a:lnTo>
                    <a:pt x="272" y="84"/>
                  </a:lnTo>
                  <a:lnTo>
                    <a:pt x="234" y="83"/>
                  </a:lnTo>
                  <a:lnTo>
                    <a:pt x="198" y="79"/>
                  </a:lnTo>
                  <a:lnTo>
                    <a:pt x="159" y="73"/>
                  </a:lnTo>
                  <a:lnTo>
                    <a:pt x="121" y="65"/>
                  </a:lnTo>
                  <a:lnTo>
                    <a:pt x="81" y="55"/>
                  </a:lnTo>
                  <a:lnTo>
                    <a:pt x="41" y="42"/>
                  </a:lnTo>
                  <a:lnTo>
                    <a:pt x="1" y="26"/>
                  </a:lnTo>
                  <a:lnTo>
                    <a:pt x="0" y="2"/>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71" name="Freeform 43"/>
            <p:cNvSpPr>
              <a:spLocks/>
            </p:cNvSpPr>
            <p:nvPr/>
          </p:nvSpPr>
          <p:spPr bwMode="auto">
            <a:xfrm>
              <a:off x="3550" y="2917"/>
              <a:ext cx="563" cy="259"/>
            </a:xfrm>
            <a:custGeom>
              <a:avLst/>
              <a:gdLst>
                <a:gd name="T0" fmla="*/ 310 w 563"/>
                <a:gd name="T1" fmla="*/ 1 h 259"/>
                <a:gd name="T2" fmla="*/ 365 w 563"/>
                <a:gd name="T3" fmla="*/ 6 h 259"/>
                <a:gd name="T4" fmla="*/ 415 w 563"/>
                <a:gd name="T5" fmla="*/ 15 h 259"/>
                <a:gd name="T6" fmla="*/ 460 w 563"/>
                <a:gd name="T7" fmla="*/ 29 h 259"/>
                <a:gd name="T8" fmla="*/ 498 w 563"/>
                <a:gd name="T9" fmla="*/ 47 h 259"/>
                <a:gd name="T10" fmla="*/ 529 w 563"/>
                <a:gd name="T11" fmla="*/ 67 h 259"/>
                <a:gd name="T12" fmla="*/ 550 w 563"/>
                <a:gd name="T13" fmla="*/ 90 h 259"/>
                <a:gd name="T14" fmla="*/ 562 w 563"/>
                <a:gd name="T15" fmla="*/ 116 h 259"/>
                <a:gd name="T16" fmla="*/ 562 w 563"/>
                <a:gd name="T17" fmla="*/ 142 h 259"/>
                <a:gd name="T18" fmla="*/ 550 w 563"/>
                <a:gd name="T19" fmla="*/ 168 h 259"/>
                <a:gd name="T20" fmla="*/ 529 w 563"/>
                <a:gd name="T21" fmla="*/ 192 h 259"/>
                <a:gd name="T22" fmla="*/ 498 w 563"/>
                <a:gd name="T23" fmla="*/ 212 h 259"/>
                <a:gd name="T24" fmla="*/ 460 w 563"/>
                <a:gd name="T25" fmla="*/ 229 h 259"/>
                <a:gd name="T26" fmla="*/ 415 w 563"/>
                <a:gd name="T27" fmla="*/ 243 h 259"/>
                <a:gd name="T28" fmla="*/ 365 w 563"/>
                <a:gd name="T29" fmla="*/ 253 h 259"/>
                <a:gd name="T30" fmla="*/ 310 w 563"/>
                <a:gd name="T31" fmla="*/ 258 h 259"/>
                <a:gd name="T32" fmla="*/ 253 w 563"/>
                <a:gd name="T33" fmla="*/ 258 h 259"/>
                <a:gd name="T34" fmla="*/ 198 w 563"/>
                <a:gd name="T35" fmla="*/ 253 h 259"/>
                <a:gd name="T36" fmla="*/ 147 w 563"/>
                <a:gd name="T37" fmla="*/ 243 h 259"/>
                <a:gd name="T38" fmla="*/ 103 w 563"/>
                <a:gd name="T39" fmla="*/ 229 h 259"/>
                <a:gd name="T40" fmla="*/ 65 w 563"/>
                <a:gd name="T41" fmla="*/ 212 h 259"/>
                <a:gd name="T42" fmla="*/ 34 w 563"/>
                <a:gd name="T43" fmla="*/ 192 h 259"/>
                <a:gd name="T44" fmla="*/ 13 w 563"/>
                <a:gd name="T45" fmla="*/ 168 h 259"/>
                <a:gd name="T46" fmla="*/ 1 w 563"/>
                <a:gd name="T47" fmla="*/ 142 h 259"/>
                <a:gd name="T48" fmla="*/ 1 w 563"/>
                <a:gd name="T49" fmla="*/ 116 h 259"/>
                <a:gd name="T50" fmla="*/ 13 w 563"/>
                <a:gd name="T51" fmla="*/ 90 h 259"/>
                <a:gd name="T52" fmla="*/ 34 w 563"/>
                <a:gd name="T53" fmla="*/ 67 h 259"/>
                <a:gd name="T54" fmla="*/ 65 w 563"/>
                <a:gd name="T55" fmla="*/ 47 h 259"/>
                <a:gd name="T56" fmla="*/ 103 w 563"/>
                <a:gd name="T57" fmla="*/ 29 h 259"/>
                <a:gd name="T58" fmla="*/ 147 w 563"/>
                <a:gd name="T59" fmla="*/ 15 h 259"/>
                <a:gd name="T60" fmla="*/ 198 w 563"/>
                <a:gd name="T61" fmla="*/ 6 h 259"/>
                <a:gd name="T62" fmla="*/ 253 w 563"/>
                <a:gd name="T63" fmla="*/ 1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63" h="259">
                  <a:moveTo>
                    <a:pt x="282" y="0"/>
                  </a:moveTo>
                  <a:lnTo>
                    <a:pt x="310" y="1"/>
                  </a:lnTo>
                  <a:lnTo>
                    <a:pt x="338" y="2"/>
                  </a:lnTo>
                  <a:lnTo>
                    <a:pt x="365" y="6"/>
                  </a:lnTo>
                  <a:lnTo>
                    <a:pt x="391" y="10"/>
                  </a:lnTo>
                  <a:lnTo>
                    <a:pt x="415" y="15"/>
                  </a:lnTo>
                  <a:lnTo>
                    <a:pt x="438" y="22"/>
                  </a:lnTo>
                  <a:lnTo>
                    <a:pt x="460" y="29"/>
                  </a:lnTo>
                  <a:lnTo>
                    <a:pt x="481" y="37"/>
                  </a:lnTo>
                  <a:lnTo>
                    <a:pt x="498" y="47"/>
                  </a:lnTo>
                  <a:lnTo>
                    <a:pt x="515" y="56"/>
                  </a:lnTo>
                  <a:lnTo>
                    <a:pt x="529" y="67"/>
                  </a:lnTo>
                  <a:lnTo>
                    <a:pt x="541" y="79"/>
                  </a:lnTo>
                  <a:lnTo>
                    <a:pt x="550" y="90"/>
                  </a:lnTo>
                  <a:lnTo>
                    <a:pt x="557" y="103"/>
                  </a:lnTo>
                  <a:lnTo>
                    <a:pt x="562" y="116"/>
                  </a:lnTo>
                  <a:lnTo>
                    <a:pt x="563" y="129"/>
                  </a:lnTo>
                  <a:lnTo>
                    <a:pt x="562" y="142"/>
                  </a:lnTo>
                  <a:lnTo>
                    <a:pt x="557" y="155"/>
                  </a:lnTo>
                  <a:lnTo>
                    <a:pt x="550" y="168"/>
                  </a:lnTo>
                  <a:lnTo>
                    <a:pt x="541" y="180"/>
                  </a:lnTo>
                  <a:lnTo>
                    <a:pt x="529" y="192"/>
                  </a:lnTo>
                  <a:lnTo>
                    <a:pt x="515" y="202"/>
                  </a:lnTo>
                  <a:lnTo>
                    <a:pt x="498" y="212"/>
                  </a:lnTo>
                  <a:lnTo>
                    <a:pt x="481" y="221"/>
                  </a:lnTo>
                  <a:lnTo>
                    <a:pt x="460" y="229"/>
                  </a:lnTo>
                  <a:lnTo>
                    <a:pt x="438" y="236"/>
                  </a:lnTo>
                  <a:lnTo>
                    <a:pt x="415" y="243"/>
                  </a:lnTo>
                  <a:lnTo>
                    <a:pt x="391" y="248"/>
                  </a:lnTo>
                  <a:lnTo>
                    <a:pt x="365" y="253"/>
                  </a:lnTo>
                  <a:lnTo>
                    <a:pt x="338" y="256"/>
                  </a:lnTo>
                  <a:lnTo>
                    <a:pt x="310" y="258"/>
                  </a:lnTo>
                  <a:lnTo>
                    <a:pt x="282" y="259"/>
                  </a:lnTo>
                  <a:lnTo>
                    <a:pt x="253" y="258"/>
                  </a:lnTo>
                  <a:lnTo>
                    <a:pt x="225" y="256"/>
                  </a:lnTo>
                  <a:lnTo>
                    <a:pt x="198" y="253"/>
                  </a:lnTo>
                  <a:lnTo>
                    <a:pt x="172" y="248"/>
                  </a:lnTo>
                  <a:lnTo>
                    <a:pt x="147" y="243"/>
                  </a:lnTo>
                  <a:lnTo>
                    <a:pt x="124" y="236"/>
                  </a:lnTo>
                  <a:lnTo>
                    <a:pt x="103" y="229"/>
                  </a:lnTo>
                  <a:lnTo>
                    <a:pt x="83" y="221"/>
                  </a:lnTo>
                  <a:lnTo>
                    <a:pt x="65" y="212"/>
                  </a:lnTo>
                  <a:lnTo>
                    <a:pt x="48" y="202"/>
                  </a:lnTo>
                  <a:lnTo>
                    <a:pt x="34" y="192"/>
                  </a:lnTo>
                  <a:lnTo>
                    <a:pt x="23" y="180"/>
                  </a:lnTo>
                  <a:lnTo>
                    <a:pt x="13" y="168"/>
                  </a:lnTo>
                  <a:lnTo>
                    <a:pt x="6" y="155"/>
                  </a:lnTo>
                  <a:lnTo>
                    <a:pt x="1" y="142"/>
                  </a:lnTo>
                  <a:lnTo>
                    <a:pt x="0" y="129"/>
                  </a:lnTo>
                  <a:lnTo>
                    <a:pt x="1" y="116"/>
                  </a:lnTo>
                  <a:lnTo>
                    <a:pt x="6" y="103"/>
                  </a:lnTo>
                  <a:lnTo>
                    <a:pt x="13" y="90"/>
                  </a:lnTo>
                  <a:lnTo>
                    <a:pt x="23" y="79"/>
                  </a:lnTo>
                  <a:lnTo>
                    <a:pt x="34" y="67"/>
                  </a:lnTo>
                  <a:lnTo>
                    <a:pt x="48" y="56"/>
                  </a:lnTo>
                  <a:lnTo>
                    <a:pt x="65" y="47"/>
                  </a:lnTo>
                  <a:lnTo>
                    <a:pt x="83" y="37"/>
                  </a:lnTo>
                  <a:lnTo>
                    <a:pt x="103" y="29"/>
                  </a:lnTo>
                  <a:lnTo>
                    <a:pt x="124" y="22"/>
                  </a:lnTo>
                  <a:lnTo>
                    <a:pt x="147" y="15"/>
                  </a:lnTo>
                  <a:lnTo>
                    <a:pt x="172" y="10"/>
                  </a:lnTo>
                  <a:lnTo>
                    <a:pt x="198" y="6"/>
                  </a:lnTo>
                  <a:lnTo>
                    <a:pt x="225" y="2"/>
                  </a:lnTo>
                  <a:lnTo>
                    <a:pt x="253" y="1"/>
                  </a:lnTo>
                  <a:lnTo>
                    <a:pt x="282" y="0"/>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72" name="Freeform 44"/>
            <p:cNvSpPr>
              <a:spLocks/>
            </p:cNvSpPr>
            <p:nvPr/>
          </p:nvSpPr>
          <p:spPr bwMode="auto">
            <a:xfrm>
              <a:off x="3588" y="2934"/>
              <a:ext cx="486" cy="225"/>
            </a:xfrm>
            <a:custGeom>
              <a:avLst/>
              <a:gdLst>
                <a:gd name="T0" fmla="*/ 268 w 486"/>
                <a:gd name="T1" fmla="*/ 0 h 225"/>
                <a:gd name="T2" fmla="*/ 315 w 486"/>
                <a:gd name="T3" fmla="*/ 5 h 225"/>
                <a:gd name="T4" fmla="*/ 359 w 486"/>
                <a:gd name="T5" fmla="*/ 15 h 225"/>
                <a:gd name="T6" fmla="*/ 398 w 486"/>
                <a:gd name="T7" fmla="*/ 26 h 225"/>
                <a:gd name="T8" fmla="*/ 431 w 486"/>
                <a:gd name="T9" fmla="*/ 42 h 225"/>
                <a:gd name="T10" fmla="*/ 457 w 486"/>
                <a:gd name="T11" fmla="*/ 59 h 225"/>
                <a:gd name="T12" fmla="*/ 475 w 486"/>
                <a:gd name="T13" fmla="*/ 79 h 225"/>
                <a:gd name="T14" fmla="*/ 485 w 486"/>
                <a:gd name="T15" fmla="*/ 100 h 225"/>
                <a:gd name="T16" fmla="*/ 485 w 486"/>
                <a:gd name="T17" fmla="*/ 124 h 225"/>
                <a:gd name="T18" fmla="*/ 475 w 486"/>
                <a:gd name="T19" fmla="*/ 146 h 225"/>
                <a:gd name="T20" fmla="*/ 457 w 486"/>
                <a:gd name="T21" fmla="*/ 166 h 225"/>
                <a:gd name="T22" fmla="*/ 431 w 486"/>
                <a:gd name="T23" fmla="*/ 184 h 225"/>
                <a:gd name="T24" fmla="*/ 398 w 486"/>
                <a:gd name="T25" fmla="*/ 199 h 225"/>
                <a:gd name="T26" fmla="*/ 359 w 486"/>
                <a:gd name="T27" fmla="*/ 211 h 225"/>
                <a:gd name="T28" fmla="*/ 315 w 486"/>
                <a:gd name="T29" fmla="*/ 221 h 225"/>
                <a:gd name="T30" fmla="*/ 268 w 486"/>
                <a:gd name="T31" fmla="*/ 225 h 225"/>
                <a:gd name="T32" fmla="*/ 219 w 486"/>
                <a:gd name="T33" fmla="*/ 225 h 225"/>
                <a:gd name="T34" fmla="*/ 172 w 486"/>
                <a:gd name="T35" fmla="*/ 221 h 225"/>
                <a:gd name="T36" fmla="*/ 127 w 486"/>
                <a:gd name="T37" fmla="*/ 211 h 225"/>
                <a:gd name="T38" fmla="*/ 88 w 486"/>
                <a:gd name="T39" fmla="*/ 199 h 225"/>
                <a:gd name="T40" fmla="*/ 55 w 486"/>
                <a:gd name="T41" fmla="*/ 184 h 225"/>
                <a:gd name="T42" fmla="*/ 29 w 486"/>
                <a:gd name="T43" fmla="*/ 166 h 225"/>
                <a:gd name="T44" fmla="*/ 10 w 486"/>
                <a:gd name="T45" fmla="*/ 146 h 225"/>
                <a:gd name="T46" fmla="*/ 1 w 486"/>
                <a:gd name="T47" fmla="*/ 124 h 225"/>
                <a:gd name="T48" fmla="*/ 1 w 486"/>
                <a:gd name="T49" fmla="*/ 100 h 225"/>
                <a:gd name="T50" fmla="*/ 10 w 486"/>
                <a:gd name="T51" fmla="*/ 79 h 225"/>
                <a:gd name="T52" fmla="*/ 29 w 486"/>
                <a:gd name="T53" fmla="*/ 59 h 225"/>
                <a:gd name="T54" fmla="*/ 55 w 486"/>
                <a:gd name="T55" fmla="*/ 42 h 225"/>
                <a:gd name="T56" fmla="*/ 88 w 486"/>
                <a:gd name="T57" fmla="*/ 26 h 225"/>
                <a:gd name="T58" fmla="*/ 127 w 486"/>
                <a:gd name="T59" fmla="*/ 15 h 225"/>
                <a:gd name="T60" fmla="*/ 172 w 486"/>
                <a:gd name="T61" fmla="*/ 5 h 225"/>
                <a:gd name="T62" fmla="*/ 219 w 486"/>
                <a:gd name="T63"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6" h="225">
                  <a:moveTo>
                    <a:pt x="244" y="0"/>
                  </a:moveTo>
                  <a:lnTo>
                    <a:pt x="268" y="0"/>
                  </a:lnTo>
                  <a:lnTo>
                    <a:pt x="292" y="3"/>
                  </a:lnTo>
                  <a:lnTo>
                    <a:pt x="315" y="5"/>
                  </a:lnTo>
                  <a:lnTo>
                    <a:pt x="338" y="10"/>
                  </a:lnTo>
                  <a:lnTo>
                    <a:pt x="359" y="15"/>
                  </a:lnTo>
                  <a:lnTo>
                    <a:pt x="379" y="19"/>
                  </a:lnTo>
                  <a:lnTo>
                    <a:pt x="398" y="26"/>
                  </a:lnTo>
                  <a:lnTo>
                    <a:pt x="414" y="33"/>
                  </a:lnTo>
                  <a:lnTo>
                    <a:pt x="431" y="42"/>
                  </a:lnTo>
                  <a:lnTo>
                    <a:pt x="445" y="50"/>
                  </a:lnTo>
                  <a:lnTo>
                    <a:pt x="457" y="59"/>
                  </a:lnTo>
                  <a:lnTo>
                    <a:pt x="467" y="69"/>
                  </a:lnTo>
                  <a:lnTo>
                    <a:pt x="475" y="79"/>
                  </a:lnTo>
                  <a:lnTo>
                    <a:pt x="481" y="90"/>
                  </a:lnTo>
                  <a:lnTo>
                    <a:pt x="485" y="100"/>
                  </a:lnTo>
                  <a:lnTo>
                    <a:pt x="486" y="112"/>
                  </a:lnTo>
                  <a:lnTo>
                    <a:pt x="485" y="124"/>
                  </a:lnTo>
                  <a:lnTo>
                    <a:pt x="481" y="135"/>
                  </a:lnTo>
                  <a:lnTo>
                    <a:pt x="475" y="146"/>
                  </a:lnTo>
                  <a:lnTo>
                    <a:pt x="467" y="156"/>
                  </a:lnTo>
                  <a:lnTo>
                    <a:pt x="457" y="166"/>
                  </a:lnTo>
                  <a:lnTo>
                    <a:pt x="445" y="176"/>
                  </a:lnTo>
                  <a:lnTo>
                    <a:pt x="431" y="184"/>
                  </a:lnTo>
                  <a:lnTo>
                    <a:pt x="414" y="192"/>
                  </a:lnTo>
                  <a:lnTo>
                    <a:pt x="398" y="199"/>
                  </a:lnTo>
                  <a:lnTo>
                    <a:pt x="379" y="206"/>
                  </a:lnTo>
                  <a:lnTo>
                    <a:pt x="359" y="211"/>
                  </a:lnTo>
                  <a:lnTo>
                    <a:pt x="338" y="216"/>
                  </a:lnTo>
                  <a:lnTo>
                    <a:pt x="315" y="221"/>
                  </a:lnTo>
                  <a:lnTo>
                    <a:pt x="292" y="223"/>
                  </a:lnTo>
                  <a:lnTo>
                    <a:pt x="268" y="225"/>
                  </a:lnTo>
                  <a:lnTo>
                    <a:pt x="244" y="225"/>
                  </a:lnTo>
                  <a:lnTo>
                    <a:pt x="219" y="225"/>
                  </a:lnTo>
                  <a:lnTo>
                    <a:pt x="194" y="223"/>
                  </a:lnTo>
                  <a:lnTo>
                    <a:pt x="172" y="221"/>
                  </a:lnTo>
                  <a:lnTo>
                    <a:pt x="149" y="216"/>
                  </a:lnTo>
                  <a:lnTo>
                    <a:pt x="127" y="211"/>
                  </a:lnTo>
                  <a:lnTo>
                    <a:pt x="107" y="206"/>
                  </a:lnTo>
                  <a:lnTo>
                    <a:pt x="88" y="199"/>
                  </a:lnTo>
                  <a:lnTo>
                    <a:pt x="72" y="192"/>
                  </a:lnTo>
                  <a:lnTo>
                    <a:pt x="55" y="184"/>
                  </a:lnTo>
                  <a:lnTo>
                    <a:pt x="41" y="176"/>
                  </a:lnTo>
                  <a:lnTo>
                    <a:pt x="29" y="166"/>
                  </a:lnTo>
                  <a:lnTo>
                    <a:pt x="19" y="156"/>
                  </a:lnTo>
                  <a:lnTo>
                    <a:pt x="10" y="146"/>
                  </a:lnTo>
                  <a:lnTo>
                    <a:pt x="5" y="135"/>
                  </a:lnTo>
                  <a:lnTo>
                    <a:pt x="1" y="124"/>
                  </a:lnTo>
                  <a:lnTo>
                    <a:pt x="0" y="112"/>
                  </a:lnTo>
                  <a:lnTo>
                    <a:pt x="1" y="100"/>
                  </a:lnTo>
                  <a:lnTo>
                    <a:pt x="5" y="90"/>
                  </a:lnTo>
                  <a:lnTo>
                    <a:pt x="10" y="79"/>
                  </a:lnTo>
                  <a:lnTo>
                    <a:pt x="19" y="69"/>
                  </a:lnTo>
                  <a:lnTo>
                    <a:pt x="29" y="59"/>
                  </a:lnTo>
                  <a:lnTo>
                    <a:pt x="41" y="50"/>
                  </a:lnTo>
                  <a:lnTo>
                    <a:pt x="55" y="42"/>
                  </a:lnTo>
                  <a:lnTo>
                    <a:pt x="72" y="33"/>
                  </a:lnTo>
                  <a:lnTo>
                    <a:pt x="88" y="26"/>
                  </a:lnTo>
                  <a:lnTo>
                    <a:pt x="107" y="19"/>
                  </a:lnTo>
                  <a:lnTo>
                    <a:pt x="127" y="15"/>
                  </a:lnTo>
                  <a:lnTo>
                    <a:pt x="149" y="10"/>
                  </a:lnTo>
                  <a:lnTo>
                    <a:pt x="172" y="5"/>
                  </a:lnTo>
                  <a:lnTo>
                    <a:pt x="194" y="3"/>
                  </a:lnTo>
                  <a:lnTo>
                    <a:pt x="219" y="0"/>
                  </a:lnTo>
                  <a:lnTo>
                    <a:pt x="244" y="0"/>
                  </a:lnTo>
                  <a:close/>
                </a:path>
              </a:pathLst>
            </a:custGeom>
            <a:solidFill>
              <a:srgbClr val="0033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73" name="Freeform 45"/>
            <p:cNvSpPr>
              <a:spLocks/>
            </p:cNvSpPr>
            <p:nvPr/>
          </p:nvSpPr>
          <p:spPr bwMode="auto">
            <a:xfrm>
              <a:off x="3587" y="2938"/>
              <a:ext cx="489" cy="174"/>
            </a:xfrm>
            <a:custGeom>
              <a:avLst/>
              <a:gdLst>
                <a:gd name="T0" fmla="*/ 53 w 489"/>
                <a:gd name="T1" fmla="*/ 174 h 174"/>
                <a:gd name="T2" fmla="*/ 64 w 489"/>
                <a:gd name="T3" fmla="*/ 154 h 174"/>
                <a:gd name="T4" fmla="*/ 81 w 489"/>
                <a:gd name="T5" fmla="*/ 137 h 174"/>
                <a:gd name="T6" fmla="*/ 103 w 489"/>
                <a:gd name="T7" fmla="*/ 124 h 174"/>
                <a:gd name="T8" fmla="*/ 129 w 489"/>
                <a:gd name="T9" fmla="*/ 113 h 174"/>
                <a:gd name="T10" fmla="*/ 159 w 489"/>
                <a:gd name="T11" fmla="*/ 106 h 174"/>
                <a:gd name="T12" fmla="*/ 190 w 489"/>
                <a:gd name="T13" fmla="*/ 101 h 174"/>
                <a:gd name="T14" fmla="*/ 223 w 489"/>
                <a:gd name="T15" fmla="*/ 99 h 174"/>
                <a:gd name="T16" fmla="*/ 258 w 489"/>
                <a:gd name="T17" fmla="*/ 99 h 174"/>
                <a:gd name="T18" fmla="*/ 292 w 489"/>
                <a:gd name="T19" fmla="*/ 101 h 174"/>
                <a:gd name="T20" fmla="*/ 325 w 489"/>
                <a:gd name="T21" fmla="*/ 106 h 174"/>
                <a:gd name="T22" fmla="*/ 356 w 489"/>
                <a:gd name="T23" fmla="*/ 112 h 174"/>
                <a:gd name="T24" fmla="*/ 385 w 489"/>
                <a:gd name="T25" fmla="*/ 119 h 174"/>
                <a:gd name="T26" fmla="*/ 411 w 489"/>
                <a:gd name="T27" fmla="*/ 128 h 174"/>
                <a:gd name="T28" fmla="*/ 432 w 489"/>
                <a:gd name="T29" fmla="*/ 139 h 174"/>
                <a:gd name="T30" fmla="*/ 448 w 489"/>
                <a:gd name="T31" fmla="*/ 149 h 174"/>
                <a:gd name="T32" fmla="*/ 459 w 489"/>
                <a:gd name="T33" fmla="*/ 161 h 174"/>
                <a:gd name="T34" fmla="*/ 467 w 489"/>
                <a:gd name="T35" fmla="*/ 153 h 174"/>
                <a:gd name="T36" fmla="*/ 474 w 489"/>
                <a:gd name="T37" fmla="*/ 145 h 174"/>
                <a:gd name="T38" fmla="*/ 481 w 489"/>
                <a:gd name="T39" fmla="*/ 134 h 174"/>
                <a:gd name="T40" fmla="*/ 486 w 489"/>
                <a:gd name="T41" fmla="*/ 124 h 174"/>
                <a:gd name="T42" fmla="*/ 489 w 489"/>
                <a:gd name="T43" fmla="*/ 113 h 174"/>
                <a:gd name="T44" fmla="*/ 489 w 489"/>
                <a:gd name="T45" fmla="*/ 102 h 174"/>
                <a:gd name="T46" fmla="*/ 488 w 489"/>
                <a:gd name="T47" fmla="*/ 92 h 174"/>
                <a:gd name="T48" fmla="*/ 484 w 489"/>
                <a:gd name="T49" fmla="*/ 81 h 174"/>
                <a:gd name="T50" fmla="*/ 469 w 489"/>
                <a:gd name="T51" fmla="*/ 64 h 174"/>
                <a:gd name="T52" fmla="*/ 449 w 489"/>
                <a:gd name="T53" fmla="*/ 48 h 174"/>
                <a:gd name="T54" fmla="*/ 425 w 489"/>
                <a:gd name="T55" fmla="*/ 35 h 174"/>
                <a:gd name="T56" fmla="*/ 396 w 489"/>
                <a:gd name="T57" fmla="*/ 23 h 174"/>
                <a:gd name="T58" fmla="*/ 365 w 489"/>
                <a:gd name="T59" fmla="*/ 14 h 174"/>
                <a:gd name="T60" fmla="*/ 330 w 489"/>
                <a:gd name="T61" fmla="*/ 7 h 174"/>
                <a:gd name="T62" fmla="*/ 294 w 489"/>
                <a:gd name="T63" fmla="*/ 3 h 174"/>
                <a:gd name="T64" fmla="*/ 256 w 489"/>
                <a:gd name="T65" fmla="*/ 0 h 174"/>
                <a:gd name="T66" fmla="*/ 219 w 489"/>
                <a:gd name="T67" fmla="*/ 0 h 174"/>
                <a:gd name="T68" fmla="*/ 181 w 489"/>
                <a:gd name="T69" fmla="*/ 2 h 174"/>
                <a:gd name="T70" fmla="*/ 146 w 489"/>
                <a:gd name="T71" fmla="*/ 7 h 174"/>
                <a:gd name="T72" fmla="*/ 112 w 489"/>
                <a:gd name="T73" fmla="*/ 14 h 174"/>
                <a:gd name="T74" fmla="*/ 80 w 489"/>
                <a:gd name="T75" fmla="*/ 25 h 174"/>
                <a:gd name="T76" fmla="*/ 53 w 489"/>
                <a:gd name="T77" fmla="*/ 36 h 174"/>
                <a:gd name="T78" fmla="*/ 29 w 489"/>
                <a:gd name="T79" fmla="*/ 51 h 174"/>
                <a:gd name="T80" fmla="*/ 10 w 489"/>
                <a:gd name="T81" fmla="*/ 68 h 174"/>
                <a:gd name="T82" fmla="*/ 3 w 489"/>
                <a:gd name="T83" fmla="*/ 91 h 174"/>
                <a:gd name="T84" fmla="*/ 0 w 489"/>
                <a:gd name="T85" fmla="*/ 108 h 174"/>
                <a:gd name="T86" fmla="*/ 2 w 489"/>
                <a:gd name="T87" fmla="*/ 122 h 174"/>
                <a:gd name="T88" fmla="*/ 7 w 489"/>
                <a:gd name="T89" fmla="*/ 134 h 174"/>
                <a:gd name="T90" fmla="*/ 15 w 489"/>
                <a:gd name="T91" fmla="*/ 145 h 174"/>
                <a:gd name="T92" fmla="*/ 26 w 489"/>
                <a:gd name="T93" fmla="*/ 154 h 174"/>
                <a:gd name="T94" fmla="*/ 39 w 489"/>
                <a:gd name="T95" fmla="*/ 164 h 174"/>
                <a:gd name="T96" fmla="*/ 53 w 489"/>
                <a:gd name="T97"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89" h="174">
                  <a:moveTo>
                    <a:pt x="53" y="174"/>
                  </a:moveTo>
                  <a:lnTo>
                    <a:pt x="64" y="154"/>
                  </a:lnTo>
                  <a:lnTo>
                    <a:pt x="81" y="137"/>
                  </a:lnTo>
                  <a:lnTo>
                    <a:pt x="103" y="124"/>
                  </a:lnTo>
                  <a:lnTo>
                    <a:pt x="129" y="113"/>
                  </a:lnTo>
                  <a:lnTo>
                    <a:pt x="159" y="106"/>
                  </a:lnTo>
                  <a:lnTo>
                    <a:pt x="190" y="101"/>
                  </a:lnTo>
                  <a:lnTo>
                    <a:pt x="223" y="99"/>
                  </a:lnTo>
                  <a:lnTo>
                    <a:pt x="258" y="99"/>
                  </a:lnTo>
                  <a:lnTo>
                    <a:pt x="292" y="101"/>
                  </a:lnTo>
                  <a:lnTo>
                    <a:pt x="325" y="106"/>
                  </a:lnTo>
                  <a:lnTo>
                    <a:pt x="356" y="112"/>
                  </a:lnTo>
                  <a:lnTo>
                    <a:pt x="385" y="119"/>
                  </a:lnTo>
                  <a:lnTo>
                    <a:pt x="411" y="128"/>
                  </a:lnTo>
                  <a:lnTo>
                    <a:pt x="432" y="139"/>
                  </a:lnTo>
                  <a:lnTo>
                    <a:pt x="448" y="149"/>
                  </a:lnTo>
                  <a:lnTo>
                    <a:pt x="459" y="161"/>
                  </a:lnTo>
                  <a:lnTo>
                    <a:pt x="467" y="153"/>
                  </a:lnTo>
                  <a:lnTo>
                    <a:pt x="474" y="145"/>
                  </a:lnTo>
                  <a:lnTo>
                    <a:pt x="481" y="134"/>
                  </a:lnTo>
                  <a:lnTo>
                    <a:pt x="486" y="124"/>
                  </a:lnTo>
                  <a:lnTo>
                    <a:pt x="489" y="113"/>
                  </a:lnTo>
                  <a:lnTo>
                    <a:pt x="489" y="102"/>
                  </a:lnTo>
                  <a:lnTo>
                    <a:pt x="488" y="92"/>
                  </a:lnTo>
                  <a:lnTo>
                    <a:pt x="484" y="81"/>
                  </a:lnTo>
                  <a:lnTo>
                    <a:pt x="469" y="64"/>
                  </a:lnTo>
                  <a:lnTo>
                    <a:pt x="449" y="48"/>
                  </a:lnTo>
                  <a:lnTo>
                    <a:pt x="425" y="35"/>
                  </a:lnTo>
                  <a:lnTo>
                    <a:pt x="396" y="23"/>
                  </a:lnTo>
                  <a:lnTo>
                    <a:pt x="365" y="14"/>
                  </a:lnTo>
                  <a:lnTo>
                    <a:pt x="330" y="7"/>
                  </a:lnTo>
                  <a:lnTo>
                    <a:pt x="294" y="3"/>
                  </a:lnTo>
                  <a:lnTo>
                    <a:pt x="256" y="0"/>
                  </a:lnTo>
                  <a:lnTo>
                    <a:pt x="219" y="0"/>
                  </a:lnTo>
                  <a:lnTo>
                    <a:pt x="181" y="2"/>
                  </a:lnTo>
                  <a:lnTo>
                    <a:pt x="146" y="7"/>
                  </a:lnTo>
                  <a:lnTo>
                    <a:pt x="112" y="14"/>
                  </a:lnTo>
                  <a:lnTo>
                    <a:pt x="80" y="25"/>
                  </a:lnTo>
                  <a:lnTo>
                    <a:pt x="53" y="36"/>
                  </a:lnTo>
                  <a:lnTo>
                    <a:pt x="29" y="51"/>
                  </a:lnTo>
                  <a:lnTo>
                    <a:pt x="10" y="68"/>
                  </a:lnTo>
                  <a:lnTo>
                    <a:pt x="3" y="91"/>
                  </a:lnTo>
                  <a:lnTo>
                    <a:pt x="0" y="108"/>
                  </a:lnTo>
                  <a:lnTo>
                    <a:pt x="2" y="122"/>
                  </a:lnTo>
                  <a:lnTo>
                    <a:pt x="7" y="134"/>
                  </a:lnTo>
                  <a:lnTo>
                    <a:pt x="15" y="145"/>
                  </a:lnTo>
                  <a:lnTo>
                    <a:pt x="26" y="154"/>
                  </a:lnTo>
                  <a:lnTo>
                    <a:pt x="39" y="164"/>
                  </a:lnTo>
                  <a:lnTo>
                    <a:pt x="53" y="174"/>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74" name="Freeform 46"/>
            <p:cNvSpPr>
              <a:spLocks/>
            </p:cNvSpPr>
            <p:nvPr/>
          </p:nvSpPr>
          <p:spPr bwMode="auto">
            <a:xfrm>
              <a:off x="3657" y="3153"/>
              <a:ext cx="269" cy="142"/>
            </a:xfrm>
            <a:custGeom>
              <a:avLst/>
              <a:gdLst>
                <a:gd name="T0" fmla="*/ 0 w 269"/>
                <a:gd name="T1" fmla="*/ 0 h 142"/>
                <a:gd name="T2" fmla="*/ 19 w 269"/>
                <a:gd name="T3" fmla="*/ 6 h 142"/>
                <a:gd name="T4" fmla="*/ 37 w 269"/>
                <a:gd name="T5" fmla="*/ 11 h 142"/>
                <a:gd name="T6" fmla="*/ 54 w 269"/>
                <a:gd name="T7" fmla="*/ 15 h 142"/>
                <a:gd name="T8" fmla="*/ 71 w 269"/>
                <a:gd name="T9" fmla="*/ 18 h 142"/>
                <a:gd name="T10" fmla="*/ 86 w 269"/>
                <a:gd name="T11" fmla="*/ 20 h 142"/>
                <a:gd name="T12" fmla="*/ 103 w 269"/>
                <a:gd name="T13" fmla="*/ 23 h 142"/>
                <a:gd name="T14" fmla="*/ 118 w 269"/>
                <a:gd name="T15" fmla="*/ 24 h 142"/>
                <a:gd name="T16" fmla="*/ 133 w 269"/>
                <a:gd name="T17" fmla="*/ 24 h 142"/>
                <a:gd name="T18" fmla="*/ 147 w 269"/>
                <a:gd name="T19" fmla="*/ 25 h 142"/>
                <a:gd name="T20" fmla="*/ 164 w 269"/>
                <a:gd name="T21" fmla="*/ 24 h 142"/>
                <a:gd name="T22" fmla="*/ 179 w 269"/>
                <a:gd name="T23" fmla="*/ 24 h 142"/>
                <a:gd name="T24" fmla="*/ 196 w 269"/>
                <a:gd name="T25" fmla="*/ 23 h 142"/>
                <a:gd name="T26" fmla="*/ 212 w 269"/>
                <a:gd name="T27" fmla="*/ 22 h 142"/>
                <a:gd name="T28" fmla="*/ 230 w 269"/>
                <a:gd name="T29" fmla="*/ 20 h 142"/>
                <a:gd name="T30" fmla="*/ 249 w 269"/>
                <a:gd name="T31" fmla="*/ 18 h 142"/>
                <a:gd name="T32" fmla="*/ 269 w 269"/>
                <a:gd name="T33" fmla="*/ 17 h 142"/>
                <a:gd name="T34" fmla="*/ 269 w 269"/>
                <a:gd name="T35" fmla="*/ 135 h 142"/>
                <a:gd name="T36" fmla="*/ 255 w 269"/>
                <a:gd name="T37" fmla="*/ 137 h 142"/>
                <a:gd name="T38" fmla="*/ 239 w 269"/>
                <a:gd name="T39" fmla="*/ 139 h 142"/>
                <a:gd name="T40" fmla="*/ 225 w 269"/>
                <a:gd name="T41" fmla="*/ 141 h 142"/>
                <a:gd name="T42" fmla="*/ 211 w 269"/>
                <a:gd name="T43" fmla="*/ 141 h 142"/>
                <a:gd name="T44" fmla="*/ 197 w 269"/>
                <a:gd name="T45" fmla="*/ 142 h 142"/>
                <a:gd name="T46" fmla="*/ 183 w 269"/>
                <a:gd name="T47" fmla="*/ 142 h 142"/>
                <a:gd name="T48" fmla="*/ 169 w 269"/>
                <a:gd name="T49" fmla="*/ 141 h 142"/>
                <a:gd name="T50" fmla="*/ 155 w 269"/>
                <a:gd name="T51" fmla="*/ 141 h 142"/>
                <a:gd name="T52" fmla="*/ 139 w 269"/>
                <a:gd name="T53" fmla="*/ 139 h 142"/>
                <a:gd name="T54" fmla="*/ 125 w 269"/>
                <a:gd name="T55" fmla="*/ 138 h 142"/>
                <a:gd name="T56" fmla="*/ 111 w 269"/>
                <a:gd name="T57" fmla="*/ 137 h 142"/>
                <a:gd name="T58" fmla="*/ 97 w 269"/>
                <a:gd name="T59" fmla="*/ 135 h 142"/>
                <a:gd name="T60" fmla="*/ 83 w 269"/>
                <a:gd name="T61" fmla="*/ 133 h 142"/>
                <a:gd name="T62" fmla="*/ 69 w 269"/>
                <a:gd name="T63" fmla="*/ 131 h 142"/>
                <a:gd name="T64" fmla="*/ 53 w 269"/>
                <a:gd name="T65" fmla="*/ 130 h 142"/>
                <a:gd name="T66" fmla="*/ 39 w 269"/>
                <a:gd name="T67" fmla="*/ 128 h 142"/>
                <a:gd name="T68" fmla="*/ 0 w 269"/>
                <a:gd name="T69" fmla="*/ 111 h 142"/>
                <a:gd name="T70" fmla="*/ 0 w 269"/>
                <a:gd name="T71"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9" h="142">
                  <a:moveTo>
                    <a:pt x="0" y="0"/>
                  </a:moveTo>
                  <a:lnTo>
                    <a:pt x="19" y="6"/>
                  </a:lnTo>
                  <a:lnTo>
                    <a:pt x="37" y="11"/>
                  </a:lnTo>
                  <a:lnTo>
                    <a:pt x="54" y="15"/>
                  </a:lnTo>
                  <a:lnTo>
                    <a:pt x="71" y="18"/>
                  </a:lnTo>
                  <a:lnTo>
                    <a:pt x="86" y="20"/>
                  </a:lnTo>
                  <a:lnTo>
                    <a:pt x="103" y="23"/>
                  </a:lnTo>
                  <a:lnTo>
                    <a:pt x="118" y="24"/>
                  </a:lnTo>
                  <a:lnTo>
                    <a:pt x="133" y="24"/>
                  </a:lnTo>
                  <a:lnTo>
                    <a:pt x="147" y="25"/>
                  </a:lnTo>
                  <a:lnTo>
                    <a:pt x="164" y="24"/>
                  </a:lnTo>
                  <a:lnTo>
                    <a:pt x="179" y="24"/>
                  </a:lnTo>
                  <a:lnTo>
                    <a:pt x="196" y="23"/>
                  </a:lnTo>
                  <a:lnTo>
                    <a:pt x="212" y="22"/>
                  </a:lnTo>
                  <a:lnTo>
                    <a:pt x="230" y="20"/>
                  </a:lnTo>
                  <a:lnTo>
                    <a:pt x="249" y="18"/>
                  </a:lnTo>
                  <a:lnTo>
                    <a:pt x="269" y="17"/>
                  </a:lnTo>
                  <a:lnTo>
                    <a:pt x="269" y="135"/>
                  </a:lnTo>
                  <a:lnTo>
                    <a:pt x="255" y="137"/>
                  </a:lnTo>
                  <a:lnTo>
                    <a:pt x="239" y="139"/>
                  </a:lnTo>
                  <a:lnTo>
                    <a:pt x="225" y="141"/>
                  </a:lnTo>
                  <a:lnTo>
                    <a:pt x="211" y="141"/>
                  </a:lnTo>
                  <a:lnTo>
                    <a:pt x="197" y="142"/>
                  </a:lnTo>
                  <a:lnTo>
                    <a:pt x="183" y="142"/>
                  </a:lnTo>
                  <a:lnTo>
                    <a:pt x="169" y="141"/>
                  </a:lnTo>
                  <a:lnTo>
                    <a:pt x="155" y="141"/>
                  </a:lnTo>
                  <a:lnTo>
                    <a:pt x="139" y="139"/>
                  </a:lnTo>
                  <a:lnTo>
                    <a:pt x="125" y="138"/>
                  </a:lnTo>
                  <a:lnTo>
                    <a:pt x="111" y="137"/>
                  </a:lnTo>
                  <a:lnTo>
                    <a:pt x="97" y="135"/>
                  </a:lnTo>
                  <a:lnTo>
                    <a:pt x="83" y="133"/>
                  </a:lnTo>
                  <a:lnTo>
                    <a:pt x="69" y="131"/>
                  </a:lnTo>
                  <a:lnTo>
                    <a:pt x="53" y="130"/>
                  </a:lnTo>
                  <a:lnTo>
                    <a:pt x="39" y="128"/>
                  </a:lnTo>
                  <a:lnTo>
                    <a:pt x="0" y="111"/>
                  </a:lnTo>
                  <a:lnTo>
                    <a:pt x="0" y="0"/>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75" name="Freeform 47"/>
            <p:cNvSpPr>
              <a:spLocks/>
            </p:cNvSpPr>
            <p:nvPr/>
          </p:nvSpPr>
          <p:spPr bwMode="auto">
            <a:xfrm>
              <a:off x="3726" y="3166"/>
              <a:ext cx="103" cy="125"/>
            </a:xfrm>
            <a:custGeom>
              <a:avLst/>
              <a:gdLst>
                <a:gd name="T0" fmla="*/ 0 w 103"/>
                <a:gd name="T1" fmla="*/ 0 h 125"/>
                <a:gd name="T2" fmla="*/ 0 w 103"/>
                <a:gd name="T3" fmla="*/ 122 h 125"/>
                <a:gd name="T4" fmla="*/ 48 w 103"/>
                <a:gd name="T5" fmla="*/ 125 h 125"/>
                <a:gd name="T6" fmla="*/ 103 w 103"/>
                <a:gd name="T7" fmla="*/ 125 h 125"/>
                <a:gd name="T8" fmla="*/ 103 w 103"/>
                <a:gd name="T9" fmla="*/ 13 h 125"/>
                <a:gd name="T10" fmla="*/ 35 w 103"/>
                <a:gd name="T11" fmla="*/ 13 h 125"/>
                <a:gd name="T12" fmla="*/ 0 w 103"/>
                <a:gd name="T13" fmla="*/ 0 h 125"/>
              </a:gdLst>
              <a:ahLst/>
              <a:cxnLst>
                <a:cxn ang="0">
                  <a:pos x="T0" y="T1"/>
                </a:cxn>
                <a:cxn ang="0">
                  <a:pos x="T2" y="T3"/>
                </a:cxn>
                <a:cxn ang="0">
                  <a:pos x="T4" y="T5"/>
                </a:cxn>
                <a:cxn ang="0">
                  <a:pos x="T6" y="T7"/>
                </a:cxn>
                <a:cxn ang="0">
                  <a:pos x="T8" y="T9"/>
                </a:cxn>
                <a:cxn ang="0">
                  <a:pos x="T10" y="T11"/>
                </a:cxn>
                <a:cxn ang="0">
                  <a:pos x="T12" y="T13"/>
                </a:cxn>
              </a:cxnLst>
              <a:rect l="0" t="0" r="r" b="b"/>
              <a:pathLst>
                <a:path w="103" h="125">
                  <a:moveTo>
                    <a:pt x="0" y="0"/>
                  </a:moveTo>
                  <a:lnTo>
                    <a:pt x="0" y="122"/>
                  </a:lnTo>
                  <a:lnTo>
                    <a:pt x="48" y="125"/>
                  </a:lnTo>
                  <a:lnTo>
                    <a:pt x="103" y="125"/>
                  </a:lnTo>
                  <a:lnTo>
                    <a:pt x="103" y="13"/>
                  </a:lnTo>
                  <a:lnTo>
                    <a:pt x="35" y="13"/>
                  </a:lnTo>
                  <a:lnTo>
                    <a:pt x="0" y="0"/>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76" name="Freeform 48"/>
            <p:cNvSpPr>
              <a:spLocks/>
            </p:cNvSpPr>
            <p:nvPr/>
          </p:nvSpPr>
          <p:spPr bwMode="auto">
            <a:xfrm>
              <a:off x="3153" y="3213"/>
              <a:ext cx="231" cy="57"/>
            </a:xfrm>
            <a:custGeom>
              <a:avLst/>
              <a:gdLst>
                <a:gd name="T0" fmla="*/ 6 w 231"/>
                <a:gd name="T1" fmla="*/ 8 h 57"/>
                <a:gd name="T2" fmla="*/ 0 w 231"/>
                <a:gd name="T3" fmla="*/ 19 h 57"/>
                <a:gd name="T4" fmla="*/ 8 w 231"/>
                <a:gd name="T5" fmla="*/ 28 h 57"/>
                <a:gd name="T6" fmla="*/ 17 w 231"/>
                <a:gd name="T7" fmla="*/ 36 h 57"/>
                <a:gd name="T8" fmla="*/ 29 w 231"/>
                <a:gd name="T9" fmla="*/ 42 h 57"/>
                <a:gd name="T10" fmla="*/ 44 w 231"/>
                <a:gd name="T11" fmla="*/ 48 h 57"/>
                <a:gd name="T12" fmla="*/ 59 w 231"/>
                <a:gd name="T13" fmla="*/ 51 h 57"/>
                <a:gd name="T14" fmla="*/ 77 w 231"/>
                <a:gd name="T15" fmla="*/ 55 h 57"/>
                <a:gd name="T16" fmla="*/ 96 w 231"/>
                <a:gd name="T17" fmla="*/ 57 h 57"/>
                <a:gd name="T18" fmla="*/ 115 w 231"/>
                <a:gd name="T19" fmla="*/ 57 h 57"/>
                <a:gd name="T20" fmla="*/ 132 w 231"/>
                <a:gd name="T21" fmla="*/ 57 h 57"/>
                <a:gd name="T22" fmla="*/ 151 w 231"/>
                <a:gd name="T23" fmla="*/ 56 h 57"/>
                <a:gd name="T24" fmla="*/ 169 w 231"/>
                <a:gd name="T25" fmla="*/ 52 h 57"/>
                <a:gd name="T26" fmla="*/ 185 w 231"/>
                <a:gd name="T27" fmla="*/ 48 h 57"/>
                <a:gd name="T28" fmla="*/ 201 w 231"/>
                <a:gd name="T29" fmla="*/ 43 h 57"/>
                <a:gd name="T30" fmla="*/ 214 w 231"/>
                <a:gd name="T31" fmla="*/ 36 h 57"/>
                <a:gd name="T32" fmla="*/ 224 w 231"/>
                <a:gd name="T33" fmla="*/ 26 h 57"/>
                <a:gd name="T34" fmla="*/ 231 w 231"/>
                <a:gd name="T35" fmla="*/ 17 h 57"/>
                <a:gd name="T36" fmla="*/ 218 w 231"/>
                <a:gd name="T37" fmla="*/ 0 h 57"/>
                <a:gd name="T38" fmla="*/ 6 w 231"/>
                <a:gd name="T39" fmla="*/ 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1" h="57">
                  <a:moveTo>
                    <a:pt x="6" y="8"/>
                  </a:moveTo>
                  <a:lnTo>
                    <a:pt x="0" y="19"/>
                  </a:lnTo>
                  <a:lnTo>
                    <a:pt x="8" y="28"/>
                  </a:lnTo>
                  <a:lnTo>
                    <a:pt x="17" y="36"/>
                  </a:lnTo>
                  <a:lnTo>
                    <a:pt x="29" y="42"/>
                  </a:lnTo>
                  <a:lnTo>
                    <a:pt x="44" y="48"/>
                  </a:lnTo>
                  <a:lnTo>
                    <a:pt x="59" y="51"/>
                  </a:lnTo>
                  <a:lnTo>
                    <a:pt x="77" y="55"/>
                  </a:lnTo>
                  <a:lnTo>
                    <a:pt x="96" y="57"/>
                  </a:lnTo>
                  <a:lnTo>
                    <a:pt x="115" y="57"/>
                  </a:lnTo>
                  <a:lnTo>
                    <a:pt x="132" y="57"/>
                  </a:lnTo>
                  <a:lnTo>
                    <a:pt x="151" y="56"/>
                  </a:lnTo>
                  <a:lnTo>
                    <a:pt x="169" y="52"/>
                  </a:lnTo>
                  <a:lnTo>
                    <a:pt x="185" y="48"/>
                  </a:lnTo>
                  <a:lnTo>
                    <a:pt x="201" y="43"/>
                  </a:lnTo>
                  <a:lnTo>
                    <a:pt x="214" y="36"/>
                  </a:lnTo>
                  <a:lnTo>
                    <a:pt x="224" y="26"/>
                  </a:lnTo>
                  <a:lnTo>
                    <a:pt x="231" y="17"/>
                  </a:lnTo>
                  <a:lnTo>
                    <a:pt x="218" y="0"/>
                  </a:lnTo>
                  <a:lnTo>
                    <a:pt x="6" y="8"/>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77" name="Freeform 49"/>
            <p:cNvSpPr>
              <a:spLocks/>
            </p:cNvSpPr>
            <p:nvPr/>
          </p:nvSpPr>
          <p:spPr bwMode="auto">
            <a:xfrm>
              <a:off x="3297" y="3367"/>
              <a:ext cx="230" cy="57"/>
            </a:xfrm>
            <a:custGeom>
              <a:avLst/>
              <a:gdLst>
                <a:gd name="T0" fmla="*/ 6 w 230"/>
                <a:gd name="T1" fmla="*/ 7 h 57"/>
                <a:gd name="T2" fmla="*/ 0 w 230"/>
                <a:gd name="T3" fmla="*/ 20 h 57"/>
                <a:gd name="T4" fmla="*/ 7 w 230"/>
                <a:gd name="T5" fmla="*/ 28 h 57"/>
                <a:gd name="T6" fmla="*/ 17 w 230"/>
                <a:gd name="T7" fmla="*/ 36 h 57"/>
                <a:gd name="T8" fmla="*/ 28 w 230"/>
                <a:gd name="T9" fmla="*/ 42 h 57"/>
                <a:gd name="T10" fmla="*/ 42 w 230"/>
                <a:gd name="T11" fmla="*/ 48 h 57"/>
                <a:gd name="T12" fmla="*/ 59 w 230"/>
                <a:gd name="T13" fmla="*/ 51 h 57"/>
                <a:gd name="T14" fmla="*/ 77 w 230"/>
                <a:gd name="T15" fmla="*/ 55 h 57"/>
                <a:gd name="T16" fmla="*/ 94 w 230"/>
                <a:gd name="T17" fmla="*/ 56 h 57"/>
                <a:gd name="T18" fmla="*/ 113 w 230"/>
                <a:gd name="T19" fmla="*/ 57 h 57"/>
                <a:gd name="T20" fmla="*/ 132 w 230"/>
                <a:gd name="T21" fmla="*/ 56 h 57"/>
                <a:gd name="T22" fmla="*/ 151 w 230"/>
                <a:gd name="T23" fmla="*/ 55 h 57"/>
                <a:gd name="T24" fmla="*/ 167 w 230"/>
                <a:gd name="T25" fmla="*/ 51 h 57"/>
                <a:gd name="T26" fmla="*/ 184 w 230"/>
                <a:gd name="T27" fmla="*/ 47 h 57"/>
                <a:gd name="T28" fmla="*/ 199 w 230"/>
                <a:gd name="T29" fmla="*/ 42 h 57"/>
                <a:gd name="T30" fmla="*/ 212 w 230"/>
                <a:gd name="T31" fmla="*/ 35 h 57"/>
                <a:gd name="T32" fmla="*/ 223 w 230"/>
                <a:gd name="T33" fmla="*/ 25 h 57"/>
                <a:gd name="T34" fmla="*/ 230 w 230"/>
                <a:gd name="T35" fmla="*/ 16 h 57"/>
                <a:gd name="T36" fmla="*/ 218 w 230"/>
                <a:gd name="T37" fmla="*/ 0 h 57"/>
                <a:gd name="T38" fmla="*/ 6 w 230"/>
                <a:gd name="T39" fmla="*/ 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0" h="57">
                  <a:moveTo>
                    <a:pt x="6" y="7"/>
                  </a:moveTo>
                  <a:lnTo>
                    <a:pt x="0" y="20"/>
                  </a:lnTo>
                  <a:lnTo>
                    <a:pt x="7" y="28"/>
                  </a:lnTo>
                  <a:lnTo>
                    <a:pt x="17" y="36"/>
                  </a:lnTo>
                  <a:lnTo>
                    <a:pt x="28" y="42"/>
                  </a:lnTo>
                  <a:lnTo>
                    <a:pt x="42" y="48"/>
                  </a:lnTo>
                  <a:lnTo>
                    <a:pt x="59" y="51"/>
                  </a:lnTo>
                  <a:lnTo>
                    <a:pt x="77" y="55"/>
                  </a:lnTo>
                  <a:lnTo>
                    <a:pt x="94" y="56"/>
                  </a:lnTo>
                  <a:lnTo>
                    <a:pt x="113" y="57"/>
                  </a:lnTo>
                  <a:lnTo>
                    <a:pt x="132" y="56"/>
                  </a:lnTo>
                  <a:lnTo>
                    <a:pt x="151" y="55"/>
                  </a:lnTo>
                  <a:lnTo>
                    <a:pt x="167" y="51"/>
                  </a:lnTo>
                  <a:lnTo>
                    <a:pt x="184" y="47"/>
                  </a:lnTo>
                  <a:lnTo>
                    <a:pt x="199" y="42"/>
                  </a:lnTo>
                  <a:lnTo>
                    <a:pt x="212" y="35"/>
                  </a:lnTo>
                  <a:lnTo>
                    <a:pt x="223" y="25"/>
                  </a:lnTo>
                  <a:lnTo>
                    <a:pt x="230" y="16"/>
                  </a:lnTo>
                  <a:lnTo>
                    <a:pt x="218" y="0"/>
                  </a:lnTo>
                  <a:lnTo>
                    <a:pt x="6" y="7"/>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78" name="Freeform 50"/>
            <p:cNvSpPr>
              <a:spLocks/>
            </p:cNvSpPr>
            <p:nvPr/>
          </p:nvSpPr>
          <p:spPr bwMode="auto">
            <a:xfrm>
              <a:off x="4012" y="3684"/>
              <a:ext cx="230" cy="58"/>
            </a:xfrm>
            <a:custGeom>
              <a:avLst/>
              <a:gdLst>
                <a:gd name="T0" fmla="*/ 6 w 230"/>
                <a:gd name="T1" fmla="*/ 8 h 58"/>
                <a:gd name="T2" fmla="*/ 0 w 230"/>
                <a:gd name="T3" fmla="*/ 20 h 58"/>
                <a:gd name="T4" fmla="*/ 7 w 230"/>
                <a:gd name="T5" fmla="*/ 29 h 58"/>
                <a:gd name="T6" fmla="*/ 16 w 230"/>
                <a:gd name="T7" fmla="*/ 37 h 58"/>
                <a:gd name="T8" fmla="*/ 28 w 230"/>
                <a:gd name="T9" fmla="*/ 43 h 58"/>
                <a:gd name="T10" fmla="*/ 42 w 230"/>
                <a:gd name="T11" fmla="*/ 49 h 58"/>
                <a:gd name="T12" fmla="*/ 59 w 230"/>
                <a:gd name="T13" fmla="*/ 52 h 58"/>
                <a:gd name="T14" fmla="*/ 76 w 230"/>
                <a:gd name="T15" fmla="*/ 56 h 58"/>
                <a:gd name="T16" fmla="*/ 94 w 230"/>
                <a:gd name="T17" fmla="*/ 57 h 58"/>
                <a:gd name="T18" fmla="*/ 113 w 230"/>
                <a:gd name="T19" fmla="*/ 58 h 58"/>
                <a:gd name="T20" fmla="*/ 132 w 230"/>
                <a:gd name="T21" fmla="*/ 57 h 58"/>
                <a:gd name="T22" fmla="*/ 150 w 230"/>
                <a:gd name="T23" fmla="*/ 56 h 58"/>
                <a:gd name="T24" fmla="*/ 168 w 230"/>
                <a:gd name="T25" fmla="*/ 52 h 58"/>
                <a:gd name="T26" fmla="*/ 185 w 230"/>
                <a:gd name="T27" fmla="*/ 48 h 58"/>
                <a:gd name="T28" fmla="*/ 199 w 230"/>
                <a:gd name="T29" fmla="*/ 43 h 58"/>
                <a:gd name="T30" fmla="*/ 212 w 230"/>
                <a:gd name="T31" fmla="*/ 36 h 58"/>
                <a:gd name="T32" fmla="*/ 222 w 230"/>
                <a:gd name="T33" fmla="*/ 26 h 58"/>
                <a:gd name="T34" fmla="*/ 230 w 230"/>
                <a:gd name="T35" fmla="*/ 17 h 58"/>
                <a:gd name="T36" fmla="*/ 217 w 230"/>
                <a:gd name="T37" fmla="*/ 0 h 58"/>
                <a:gd name="T38" fmla="*/ 6 w 230"/>
                <a:gd name="T39" fmla="*/ 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0" h="58">
                  <a:moveTo>
                    <a:pt x="6" y="8"/>
                  </a:moveTo>
                  <a:lnTo>
                    <a:pt x="0" y="20"/>
                  </a:lnTo>
                  <a:lnTo>
                    <a:pt x="7" y="29"/>
                  </a:lnTo>
                  <a:lnTo>
                    <a:pt x="16" y="37"/>
                  </a:lnTo>
                  <a:lnTo>
                    <a:pt x="28" y="43"/>
                  </a:lnTo>
                  <a:lnTo>
                    <a:pt x="42" y="49"/>
                  </a:lnTo>
                  <a:lnTo>
                    <a:pt x="59" y="52"/>
                  </a:lnTo>
                  <a:lnTo>
                    <a:pt x="76" y="56"/>
                  </a:lnTo>
                  <a:lnTo>
                    <a:pt x="94" y="57"/>
                  </a:lnTo>
                  <a:lnTo>
                    <a:pt x="113" y="58"/>
                  </a:lnTo>
                  <a:lnTo>
                    <a:pt x="132" y="57"/>
                  </a:lnTo>
                  <a:lnTo>
                    <a:pt x="150" y="56"/>
                  </a:lnTo>
                  <a:lnTo>
                    <a:pt x="168" y="52"/>
                  </a:lnTo>
                  <a:lnTo>
                    <a:pt x="185" y="48"/>
                  </a:lnTo>
                  <a:lnTo>
                    <a:pt x="199" y="43"/>
                  </a:lnTo>
                  <a:lnTo>
                    <a:pt x="212" y="36"/>
                  </a:lnTo>
                  <a:lnTo>
                    <a:pt x="222" y="26"/>
                  </a:lnTo>
                  <a:lnTo>
                    <a:pt x="230" y="17"/>
                  </a:lnTo>
                  <a:lnTo>
                    <a:pt x="217" y="0"/>
                  </a:lnTo>
                  <a:lnTo>
                    <a:pt x="6" y="8"/>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79" name="Freeform 51"/>
            <p:cNvSpPr>
              <a:spLocks/>
            </p:cNvSpPr>
            <p:nvPr/>
          </p:nvSpPr>
          <p:spPr bwMode="auto">
            <a:xfrm>
              <a:off x="3574" y="3722"/>
              <a:ext cx="229" cy="59"/>
            </a:xfrm>
            <a:custGeom>
              <a:avLst/>
              <a:gdLst>
                <a:gd name="T0" fmla="*/ 6 w 229"/>
                <a:gd name="T1" fmla="*/ 7 h 59"/>
                <a:gd name="T2" fmla="*/ 0 w 229"/>
                <a:gd name="T3" fmla="*/ 20 h 59"/>
                <a:gd name="T4" fmla="*/ 7 w 229"/>
                <a:gd name="T5" fmla="*/ 28 h 59"/>
                <a:gd name="T6" fmla="*/ 16 w 229"/>
                <a:gd name="T7" fmla="*/ 37 h 59"/>
                <a:gd name="T8" fmla="*/ 28 w 229"/>
                <a:gd name="T9" fmla="*/ 44 h 59"/>
                <a:gd name="T10" fmla="*/ 42 w 229"/>
                <a:gd name="T11" fmla="*/ 48 h 59"/>
                <a:gd name="T12" fmla="*/ 59 w 229"/>
                <a:gd name="T13" fmla="*/ 53 h 59"/>
                <a:gd name="T14" fmla="*/ 75 w 229"/>
                <a:gd name="T15" fmla="*/ 55 h 59"/>
                <a:gd name="T16" fmla="*/ 94 w 229"/>
                <a:gd name="T17" fmla="*/ 58 h 59"/>
                <a:gd name="T18" fmla="*/ 113 w 229"/>
                <a:gd name="T19" fmla="*/ 59 h 59"/>
                <a:gd name="T20" fmla="*/ 132 w 229"/>
                <a:gd name="T21" fmla="*/ 58 h 59"/>
                <a:gd name="T22" fmla="*/ 149 w 229"/>
                <a:gd name="T23" fmla="*/ 57 h 59"/>
                <a:gd name="T24" fmla="*/ 167 w 229"/>
                <a:gd name="T25" fmla="*/ 53 h 59"/>
                <a:gd name="T26" fmla="*/ 183 w 229"/>
                <a:gd name="T27" fmla="*/ 48 h 59"/>
                <a:gd name="T28" fmla="*/ 199 w 229"/>
                <a:gd name="T29" fmla="*/ 44 h 59"/>
                <a:gd name="T30" fmla="*/ 212 w 229"/>
                <a:gd name="T31" fmla="*/ 37 h 59"/>
                <a:gd name="T32" fmla="*/ 222 w 229"/>
                <a:gd name="T33" fmla="*/ 27 h 59"/>
                <a:gd name="T34" fmla="*/ 229 w 229"/>
                <a:gd name="T35" fmla="*/ 18 h 59"/>
                <a:gd name="T36" fmla="*/ 216 w 229"/>
                <a:gd name="T37" fmla="*/ 0 h 59"/>
                <a:gd name="T38" fmla="*/ 6 w 229"/>
                <a:gd name="T39" fmla="*/ 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9" h="59">
                  <a:moveTo>
                    <a:pt x="6" y="7"/>
                  </a:moveTo>
                  <a:lnTo>
                    <a:pt x="0" y="20"/>
                  </a:lnTo>
                  <a:lnTo>
                    <a:pt x="7" y="28"/>
                  </a:lnTo>
                  <a:lnTo>
                    <a:pt x="16" y="37"/>
                  </a:lnTo>
                  <a:lnTo>
                    <a:pt x="28" y="44"/>
                  </a:lnTo>
                  <a:lnTo>
                    <a:pt x="42" y="48"/>
                  </a:lnTo>
                  <a:lnTo>
                    <a:pt x="59" y="53"/>
                  </a:lnTo>
                  <a:lnTo>
                    <a:pt x="75" y="55"/>
                  </a:lnTo>
                  <a:lnTo>
                    <a:pt x="94" y="58"/>
                  </a:lnTo>
                  <a:lnTo>
                    <a:pt x="113" y="59"/>
                  </a:lnTo>
                  <a:lnTo>
                    <a:pt x="132" y="58"/>
                  </a:lnTo>
                  <a:lnTo>
                    <a:pt x="149" y="57"/>
                  </a:lnTo>
                  <a:lnTo>
                    <a:pt x="167" y="53"/>
                  </a:lnTo>
                  <a:lnTo>
                    <a:pt x="183" y="48"/>
                  </a:lnTo>
                  <a:lnTo>
                    <a:pt x="199" y="44"/>
                  </a:lnTo>
                  <a:lnTo>
                    <a:pt x="212" y="37"/>
                  </a:lnTo>
                  <a:lnTo>
                    <a:pt x="222" y="27"/>
                  </a:lnTo>
                  <a:lnTo>
                    <a:pt x="229" y="18"/>
                  </a:lnTo>
                  <a:lnTo>
                    <a:pt x="216" y="0"/>
                  </a:lnTo>
                  <a:lnTo>
                    <a:pt x="6" y="7"/>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80" name="Freeform 52"/>
            <p:cNvSpPr>
              <a:spLocks/>
            </p:cNvSpPr>
            <p:nvPr/>
          </p:nvSpPr>
          <p:spPr bwMode="auto">
            <a:xfrm>
              <a:off x="3159" y="3186"/>
              <a:ext cx="219" cy="77"/>
            </a:xfrm>
            <a:custGeom>
              <a:avLst/>
              <a:gdLst>
                <a:gd name="T0" fmla="*/ 110 w 219"/>
                <a:gd name="T1" fmla="*/ 0 h 77"/>
                <a:gd name="T2" fmla="*/ 132 w 219"/>
                <a:gd name="T3" fmla="*/ 2 h 77"/>
                <a:gd name="T4" fmla="*/ 152 w 219"/>
                <a:gd name="T5" fmla="*/ 3 h 77"/>
                <a:gd name="T6" fmla="*/ 171 w 219"/>
                <a:gd name="T7" fmla="*/ 6 h 77"/>
                <a:gd name="T8" fmla="*/ 188 w 219"/>
                <a:gd name="T9" fmla="*/ 11 h 77"/>
                <a:gd name="T10" fmla="*/ 200 w 219"/>
                <a:gd name="T11" fmla="*/ 17 h 77"/>
                <a:gd name="T12" fmla="*/ 211 w 219"/>
                <a:gd name="T13" fmla="*/ 23 h 77"/>
                <a:gd name="T14" fmla="*/ 217 w 219"/>
                <a:gd name="T15" fmla="*/ 30 h 77"/>
                <a:gd name="T16" fmla="*/ 219 w 219"/>
                <a:gd name="T17" fmla="*/ 38 h 77"/>
                <a:gd name="T18" fmla="*/ 217 w 219"/>
                <a:gd name="T19" fmla="*/ 46 h 77"/>
                <a:gd name="T20" fmla="*/ 211 w 219"/>
                <a:gd name="T21" fmla="*/ 53 h 77"/>
                <a:gd name="T22" fmla="*/ 200 w 219"/>
                <a:gd name="T23" fmla="*/ 59 h 77"/>
                <a:gd name="T24" fmla="*/ 188 w 219"/>
                <a:gd name="T25" fmla="*/ 65 h 77"/>
                <a:gd name="T26" fmla="*/ 171 w 219"/>
                <a:gd name="T27" fmla="*/ 70 h 77"/>
                <a:gd name="T28" fmla="*/ 152 w 219"/>
                <a:gd name="T29" fmla="*/ 73 h 77"/>
                <a:gd name="T30" fmla="*/ 132 w 219"/>
                <a:gd name="T31" fmla="*/ 76 h 77"/>
                <a:gd name="T32" fmla="*/ 110 w 219"/>
                <a:gd name="T33" fmla="*/ 77 h 77"/>
                <a:gd name="T34" fmla="*/ 87 w 219"/>
                <a:gd name="T35" fmla="*/ 76 h 77"/>
                <a:gd name="T36" fmla="*/ 67 w 219"/>
                <a:gd name="T37" fmla="*/ 73 h 77"/>
                <a:gd name="T38" fmla="*/ 49 w 219"/>
                <a:gd name="T39" fmla="*/ 70 h 77"/>
                <a:gd name="T40" fmla="*/ 32 w 219"/>
                <a:gd name="T41" fmla="*/ 65 h 77"/>
                <a:gd name="T42" fmla="*/ 19 w 219"/>
                <a:gd name="T43" fmla="*/ 59 h 77"/>
                <a:gd name="T44" fmla="*/ 9 w 219"/>
                <a:gd name="T45" fmla="*/ 53 h 77"/>
                <a:gd name="T46" fmla="*/ 3 w 219"/>
                <a:gd name="T47" fmla="*/ 46 h 77"/>
                <a:gd name="T48" fmla="*/ 0 w 219"/>
                <a:gd name="T49" fmla="*/ 38 h 77"/>
                <a:gd name="T50" fmla="*/ 3 w 219"/>
                <a:gd name="T51" fmla="*/ 30 h 77"/>
                <a:gd name="T52" fmla="*/ 9 w 219"/>
                <a:gd name="T53" fmla="*/ 23 h 77"/>
                <a:gd name="T54" fmla="*/ 19 w 219"/>
                <a:gd name="T55" fmla="*/ 17 h 77"/>
                <a:gd name="T56" fmla="*/ 32 w 219"/>
                <a:gd name="T57" fmla="*/ 11 h 77"/>
                <a:gd name="T58" fmla="*/ 49 w 219"/>
                <a:gd name="T59" fmla="*/ 6 h 77"/>
                <a:gd name="T60" fmla="*/ 67 w 219"/>
                <a:gd name="T61" fmla="*/ 3 h 77"/>
                <a:gd name="T62" fmla="*/ 87 w 219"/>
                <a:gd name="T63" fmla="*/ 2 h 77"/>
                <a:gd name="T64" fmla="*/ 110 w 219"/>
                <a:gd name="T6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7">
                  <a:moveTo>
                    <a:pt x="110" y="0"/>
                  </a:moveTo>
                  <a:lnTo>
                    <a:pt x="132" y="2"/>
                  </a:lnTo>
                  <a:lnTo>
                    <a:pt x="152" y="3"/>
                  </a:lnTo>
                  <a:lnTo>
                    <a:pt x="171" y="6"/>
                  </a:lnTo>
                  <a:lnTo>
                    <a:pt x="188" y="11"/>
                  </a:lnTo>
                  <a:lnTo>
                    <a:pt x="200" y="17"/>
                  </a:lnTo>
                  <a:lnTo>
                    <a:pt x="211" y="23"/>
                  </a:lnTo>
                  <a:lnTo>
                    <a:pt x="217" y="30"/>
                  </a:lnTo>
                  <a:lnTo>
                    <a:pt x="219" y="38"/>
                  </a:lnTo>
                  <a:lnTo>
                    <a:pt x="217" y="46"/>
                  </a:lnTo>
                  <a:lnTo>
                    <a:pt x="211" y="53"/>
                  </a:lnTo>
                  <a:lnTo>
                    <a:pt x="200" y="59"/>
                  </a:lnTo>
                  <a:lnTo>
                    <a:pt x="188" y="65"/>
                  </a:lnTo>
                  <a:lnTo>
                    <a:pt x="171" y="70"/>
                  </a:lnTo>
                  <a:lnTo>
                    <a:pt x="152" y="73"/>
                  </a:lnTo>
                  <a:lnTo>
                    <a:pt x="132" y="76"/>
                  </a:lnTo>
                  <a:lnTo>
                    <a:pt x="110" y="77"/>
                  </a:lnTo>
                  <a:lnTo>
                    <a:pt x="87" y="76"/>
                  </a:lnTo>
                  <a:lnTo>
                    <a:pt x="67" y="73"/>
                  </a:lnTo>
                  <a:lnTo>
                    <a:pt x="49" y="70"/>
                  </a:lnTo>
                  <a:lnTo>
                    <a:pt x="32" y="65"/>
                  </a:lnTo>
                  <a:lnTo>
                    <a:pt x="19" y="59"/>
                  </a:lnTo>
                  <a:lnTo>
                    <a:pt x="9" y="53"/>
                  </a:lnTo>
                  <a:lnTo>
                    <a:pt x="3" y="46"/>
                  </a:lnTo>
                  <a:lnTo>
                    <a:pt x="0" y="38"/>
                  </a:lnTo>
                  <a:lnTo>
                    <a:pt x="3" y="30"/>
                  </a:lnTo>
                  <a:lnTo>
                    <a:pt x="9" y="23"/>
                  </a:lnTo>
                  <a:lnTo>
                    <a:pt x="19" y="17"/>
                  </a:lnTo>
                  <a:lnTo>
                    <a:pt x="32" y="11"/>
                  </a:lnTo>
                  <a:lnTo>
                    <a:pt x="49" y="6"/>
                  </a:lnTo>
                  <a:lnTo>
                    <a:pt x="67" y="3"/>
                  </a:lnTo>
                  <a:lnTo>
                    <a:pt x="87" y="2"/>
                  </a:lnTo>
                  <a:lnTo>
                    <a:pt x="110" y="0"/>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81" name="Freeform 53"/>
            <p:cNvSpPr>
              <a:spLocks/>
            </p:cNvSpPr>
            <p:nvPr/>
          </p:nvSpPr>
          <p:spPr bwMode="auto">
            <a:xfrm>
              <a:off x="3303" y="3339"/>
              <a:ext cx="219" cy="78"/>
            </a:xfrm>
            <a:custGeom>
              <a:avLst/>
              <a:gdLst>
                <a:gd name="T0" fmla="*/ 109 w 219"/>
                <a:gd name="T1" fmla="*/ 0 h 78"/>
                <a:gd name="T2" fmla="*/ 132 w 219"/>
                <a:gd name="T3" fmla="*/ 2 h 78"/>
                <a:gd name="T4" fmla="*/ 152 w 219"/>
                <a:gd name="T5" fmla="*/ 4 h 78"/>
                <a:gd name="T6" fmla="*/ 171 w 219"/>
                <a:gd name="T7" fmla="*/ 8 h 78"/>
                <a:gd name="T8" fmla="*/ 187 w 219"/>
                <a:gd name="T9" fmla="*/ 12 h 78"/>
                <a:gd name="T10" fmla="*/ 200 w 219"/>
                <a:gd name="T11" fmla="*/ 18 h 78"/>
                <a:gd name="T12" fmla="*/ 211 w 219"/>
                <a:gd name="T13" fmla="*/ 24 h 78"/>
                <a:gd name="T14" fmla="*/ 217 w 219"/>
                <a:gd name="T15" fmla="*/ 31 h 78"/>
                <a:gd name="T16" fmla="*/ 219 w 219"/>
                <a:gd name="T17" fmla="*/ 39 h 78"/>
                <a:gd name="T18" fmla="*/ 217 w 219"/>
                <a:gd name="T19" fmla="*/ 48 h 78"/>
                <a:gd name="T20" fmla="*/ 211 w 219"/>
                <a:gd name="T21" fmla="*/ 55 h 78"/>
                <a:gd name="T22" fmla="*/ 200 w 219"/>
                <a:gd name="T23" fmla="*/ 60 h 78"/>
                <a:gd name="T24" fmla="*/ 187 w 219"/>
                <a:gd name="T25" fmla="*/ 66 h 78"/>
                <a:gd name="T26" fmla="*/ 171 w 219"/>
                <a:gd name="T27" fmla="*/ 71 h 78"/>
                <a:gd name="T28" fmla="*/ 152 w 219"/>
                <a:gd name="T29" fmla="*/ 75 h 78"/>
                <a:gd name="T30" fmla="*/ 132 w 219"/>
                <a:gd name="T31" fmla="*/ 77 h 78"/>
                <a:gd name="T32" fmla="*/ 109 w 219"/>
                <a:gd name="T33" fmla="*/ 78 h 78"/>
                <a:gd name="T34" fmla="*/ 87 w 219"/>
                <a:gd name="T35" fmla="*/ 77 h 78"/>
                <a:gd name="T36" fmla="*/ 67 w 219"/>
                <a:gd name="T37" fmla="*/ 75 h 78"/>
                <a:gd name="T38" fmla="*/ 48 w 219"/>
                <a:gd name="T39" fmla="*/ 71 h 78"/>
                <a:gd name="T40" fmla="*/ 32 w 219"/>
                <a:gd name="T41" fmla="*/ 66 h 78"/>
                <a:gd name="T42" fmla="*/ 19 w 219"/>
                <a:gd name="T43" fmla="*/ 60 h 78"/>
                <a:gd name="T44" fmla="*/ 8 w 219"/>
                <a:gd name="T45" fmla="*/ 55 h 78"/>
                <a:gd name="T46" fmla="*/ 2 w 219"/>
                <a:gd name="T47" fmla="*/ 48 h 78"/>
                <a:gd name="T48" fmla="*/ 0 w 219"/>
                <a:gd name="T49" fmla="*/ 39 h 78"/>
                <a:gd name="T50" fmla="*/ 2 w 219"/>
                <a:gd name="T51" fmla="*/ 31 h 78"/>
                <a:gd name="T52" fmla="*/ 8 w 219"/>
                <a:gd name="T53" fmla="*/ 24 h 78"/>
                <a:gd name="T54" fmla="*/ 19 w 219"/>
                <a:gd name="T55" fmla="*/ 18 h 78"/>
                <a:gd name="T56" fmla="*/ 32 w 219"/>
                <a:gd name="T57" fmla="*/ 12 h 78"/>
                <a:gd name="T58" fmla="*/ 48 w 219"/>
                <a:gd name="T59" fmla="*/ 8 h 78"/>
                <a:gd name="T60" fmla="*/ 67 w 219"/>
                <a:gd name="T61" fmla="*/ 4 h 78"/>
                <a:gd name="T62" fmla="*/ 87 w 219"/>
                <a:gd name="T63" fmla="*/ 2 h 78"/>
                <a:gd name="T64" fmla="*/ 109 w 219"/>
                <a:gd name="T6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8">
                  <a:moveTo>
                    <a:pt x="109" y="0"/>
                  </a:moveTo>
                  <a:lnTo>
                    <a:pt x="132" y="2"/>
                  </a:lnTo>
                  <a:lnTo>
                    <a:pt x="152" y="4"/>
                  </a:lnTo>
                  <a:lnTo>
                    <a:pt x="171" y="8"/>
                  </a:lnTo>
                  <a:lnTo>
                    <a:pt x="187" y="12"/>
                  </a:lnTo>
                  <a:lnTo>
                    <a:pt x="200" y="18"/>
                  </a:lnTo>
                  <a:lnTo>
                    <a:pt x="211" y="24"/>
                  </a:lnTo>
                  <a:lnTo>
                    <a:pt x="217" y="31"/>
                  </a:lnTo>
                  <a:lnTo>
                    <a:pt x="219" y="39"/>
                  </a:lnTo>
                  <a:lnTo>
                    <a:pt x="217" y="48"/>
                  </a:lnTo>
                  <a:lnTo>
                    <a:pt x="211" y="55"/>
                  </a:lnTo>
                  <a:lnTo>
                    <a:pt x="200" y="60"/>
                  </a:lnTo>
                  <a:lnTo>
                    <a:pt x="187" y="66"/>
                  </a:lnTo>
                  <a:lnTo>
                    <a:pt x="171" y="71"/>
                  </a:lnTo>
                  <a:lnTo>
                    <a:pt x="152" y="75"/>
                  </a:lnTo>
                  <a:lnTo>
                    <a:pt x="132" y="77"/>
                  </a:lnTo>
                  <a:lnTo>
                    <a:pt x="109" y="78"/>
                  </a:lnTo>
                  <a:lnTo>
                    <a:pt x="87" y="77"/>
                  </a:lnTo>
                  <a:lnTo>
                    <a:pt x="67" y="75"/>
                  </a:lnTo>
                  <a:lnTo>
                    <a:pt x="48" y="71"/>
                  </a:lnTo>
                  <a:lnTo>
                    <a:pt x="32" y="66"/>
                  </a:lnTo>
                  <a:lnTo>
                    <a:pt x="19" y="60"/>
                  </a:lnTo>
                  <a:lnTo>
                    <a:pt x="8" y="55"/>
                  </a:lnTo>
                  <a:lnTo>
                    <a:pt x="2" y="48"/>
                  </a:lnTo>
                  <a:lnTo>
                    <a:pt x="0" y="39"/>
                  </a:lnTo>
                  <a:lnTo>
                    <a:pt x="2" y="31"/>
                  </a:lnTo>
                  <a:lnTo>
                    <a:pt x="8" y="24"/>
                  </a:lnTo>
                  <a:lnTo>
                    <a:pt x="19" y="18"/>
                  </a:lnTo>
                  <a:lnTo>
                    <a:pt x="32" y="12"/>
                  </a:lnTo>
                  <a:lnTo>
                    <a:pt x="48" y="8"/>
                  </a:lnTo>
                  <a:lnTo>
                    <a:pt x="67" y="4"/>
                  </a:lnTo>
                  <a:lnTo>
                    <a:pt x="87" y="2"/>
                  </a:lnTo>
                  <a:lnTo>
                    <a:pt x="109" y="0"/>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82" name="Freeform 54"/>
            <p:cNvSpPr>
              <a:spLocks/>
            </p:cNvSpPr>
            <p:nvPr/>
          </p:nvSpPr>
          <p:spPr bwMode="auto">
            <a:xfrm>
              <a:off x="4018" y="3657"/>
              <a:ext cx="219" cy="77"/>
            </a:xfrm>
            <a:custGeom>
              <a:avLst/>
              <a:gdLst>
                <a:gd name="T0" fmla="*/ 109 w 219"/>
                <a:gd name="T1" fmla="*/ 0 h 77"/>
                <a:gd name="T2" fmla="*/ 131 w 219"/>
                <a:gd name="T3" fmla="*/ 2 h 77"/>
                <a:gd name="T4" fmla="*/ 151 w 219"/>
                <a:gd name="T5" fmla="*/ 4 h 77"/>
                <a:gd name="T6" fmla="*/ 170 w 219"/>
                <a:gd name="T7" fmla="*/ 7 h 77"/>
                <a:gd name="T8" fmla="*/ 187 w 219"/>
                <a:gd name="T9" fmla="*/ 12 h 77"/>
                <a:gd name="T10" fmla="*/ 200 w 219"/>
                <a:gd name="T11" fmla="*/ 18 h 77"/>
                <a:gd name="T12" fmla="*/ 210 w 219"/>
                <a:gd name="T13" fmla="*/ 24 h 77"/>
                <a:gd name="T14" fmla="*/ 216 w 219"/>
                <a:gd name="T15" fmla="*/ 31 h 77"/>
                <a:gd name="T16" fmla="*/ 219 w 219"/>
                <a:gd name="T17" fmla="*/ 39 h 77"/>
                <a:gd name="T18" fmla="*/ 216 w 219"/>
                <a:gd name="T19" fmla="*/ 47 h 77"/>
                <a:gd name="T20" fmla="*/ 210 w 219"/>
                <a:gd name="T21" fmla="*/ 55 h 77"/>
                <a:gd name="T22" fmla="*/ 200 w 219"/>
                <a:gd name="T23" fmla="*/ 60 h 77"/>
                <a:gd name="T24" fmla="*/ 187 w 219"/>
                <a:gd name="T25" fmla="*/ 66 h 77"/>
                <a:gd name="T26" fmla="*/ 170 w 219"/>
                <a:gd name="T27" fmla="*/ 71 h 77"/>
                <a:gd name="T28" fmla="*/ 151 w 219"/>
                <a:gd name="T29" fmla="*/ 75 h 77"/>
                <a:gd name="T30" fmla="*/ 131 w 219"/>
                <a:gd name="T31" fmla="*/ 76 h 77"/>
                <a:gd name="T32" fmla="*/ 109 w 219"/>
                <a:gd name="T33" fmla="*/ 77 h 77"/>
                <a:gd name="T34" fmla="*/ 87 w 219"/>
                <a:gd name="T35" fmla="*/ 76 h 77"/>
                <a:gd name="T36" fmla="*/ 67 w 219"/>
                <a:gd name="T37" fmla="*/ 75 h 77"/>
                <a:gd name="T38" fmla="*/ 48 w 219"/>
                <a:gd name="T39" fmla="*/ 71 h 77"/>
                <a:gd name="T40" fmla="*/ 31 w 219"/>
                <a:gd name="T41" fmla="*/ 66 h 77"/>
                <a:gd name="T42" fmla="*/ 18 w 219"/>
                <a:gd name="T43" fmla="*/ 60 h 77"/>
                <a:gd name="T44" fmla="*/ 8 w 219"/>
                <a:gd name="T45" fmla="*/ 55 h 77"/>
                <a:gd name="T46" fmla="*/ 2 w 219"/>
                <a:gd name="T47" fmla="*/ 47 h 77"/>
                <a:gd name="T48" fmla="*/ 0 w 219"/>
                <a:gd name="T49" fmla="*/ 39 h 77"/>
                <a:gd name="T50" fmla="*/ 2 w 219"/>
                <a:gd name="T51" fmla="*/ 31 h 77"/>
                <a:gd name="T52" fmla="*/ 8 w 219"/>
                <a:gd name="T53" fmla="*/ 24 h 77"/>
                <a:gd name="T54" fmla="*/ 18 w 219"/>
                <a:gd name="T55" fmla="*/ 18 h 77"/>
                <a:gd name="T56" fmla="*/ 31 w 219"/>
                <a:gd name="T57" fmla="*/ 12 h 77"/>
                <a:gd name="T58" fmla="*/ 48 w 219"/>
                <a:gd name="T59" fmla="*/ 7 h 77"/>
                <a:gd name="T60" fmla="*/ 67 w 219"/>
                <a:gd name="T61" fmla="*/ 4 h 77"/>
                <a:gd name="T62" fmla="*/ 87 w 219"/>
                <a:gd name="T63" fmla="*/ 2 h 77"/>
                <a:gd name="T64" fmla="*/ 109 w 219"/>
                <a:gd name="T6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7">
                  <a:moveTo>
                    <a:pt x="109" y="0"/>
                  </a:moveTo>
                  <a:lnTo>
                    <a:pt x="131" y="2"/>
                  </a:lnTo>
                  <a:lnTo>
                    <a:pt x="151" y="4"/>
                  </a:lnTo>
                  <a:lnTo>
                    <a:pt x="170" y="7"/>
                  </a:lnTo>
                  <a:lnTo>
                    <a:pt x="187" y="12"/>
                  </a:lnTo>
                  <a:lnTo>
                    <a:pt x="200" y="18"/>
                  </a:lnTo>
                  <a:lnTo>
                    <a:pt x="210" y="24"/>
                  </a:lnTo>
                  <a:lnTo>
                    <a:pt x="216" y="31"/>
                  </a:lnTo>
                  <a:lnTo>
                    <a:pt x="219" y="39"/>
                  </a:lnTo>
                  <a:lnTo>
                    <a:pt x="216" y="47"/>
                  </a:lnTo>
                  <a:lnTo>
                    <a:pt x="210" y="55"/>
                  </a:lnTo>
                  <a:lnTo>
                    <a:pt x="200" y="60"/>
                  </a:lnTo>
                  <a:lnTo>
                    <a:pt x="187" y="66"/>
                  </a:lnTo>
                  <a:lnTo>
                    <a:pt x="170" y="71"/>
                  </a:lnTo>
                  <a:lnTo>
                    <a:pt x="151" y="75"/>
                  </a:lnTo>
                  <a:lnTo>
                    <a:pt x="131" y="76"/>
                  </a:lnTo>
                  <a:lnTo>
                    <a:pt x="109" y="77"/>
                  </a:lnTo>
                  <a:lnTo>
                    <a:pt x="87" y="76"/>
                  </a:lnTo>
                  <a:lnTo>
                    <a:pt x="67" y="75"/>
                  </a:lnTo>
                  <a:lnTo>
                    <a:pt x="48" y="71"/>
                  </a:lnTo>
                  <a:lnTo>
                    <a:pt x="31" y="66"/>
                  </a:lnTo>
                  <a:lnTo>
                    <a:pt x="18" y="60"/>
                  </a:lnTo>
                  <a:lnTo>
                    <a:pt x="8" y="55"/>
                  </a:lnTo>
                  <a:lnTo>
                    <a:pt x="2" y="47"/>
                  </a:lnTo>
                  <a:lnTo>
                    <a:pt x="0" y="39"/>
                  </a:lnTo>
                  <a:lnTo>
                    <a:pt x="2" y="31"/>
                  </a:lnTo>
                  <a:lnTo>
                    <a:pt x="8" y="24"/>
                  </a:lnTo>
                  <a:lnTo>
                    <a:pt x="18" y="18"/>
                  </a:lnTo>
                  <a:lnTo>
                    <a:pt x="31" y="12"/>
                  </a:lnTo>
                  <a:lnTo>
                    <a:pt x="48" y="7"/>
                  </a:lnTo>
                  <a:lnTo>
                    <a:pt x="67" y="4"/>
                  </a:lnTo>
                  <a:lnTo>
                    <a:pt x="87" y="2"/>
                  </a:lnTo>
                  <a:lnTo>
                    <a:pt x="109" y="0"/>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83" name="Freeform 55"/>
            <p:cNvSpPr>
              <a:spLocks/>
            </p:cNvSpPr>
            <p:nvPr/>
          </p:nvSpPr>
          <p:spPr bwMode="auto">
            <a:xfrm>
              <a:off x="3578" y="3696"/>
              <a:ext cx="219" cy="76"/>
            </a:xfrm>
            <a:custGeom>
              <a:avLst/>
              <a:gdLst>
                <a:gd name="T0" fmla="*/ 111 w 219"/>
                <a:gd name="T1" fmla="*/ 0 h 76"/>
                <a:gd name="T2" fmla="*/ 133 w 219"/>
                <a:gd name="T3" fmla="*/ 1 h 76"/>
                <a:gd name="T4" fmla="*/ 153 w 219"/>
                <a:gd name="T5" fmla="*/ 3 h 76"/>
                <a:gd name="T6" fmla="*/ 172 w 219"/>
                <a:gd name="T7" fmla="*/ 6 h 76"/>
                <a:gd name="T8" fmla="*/ 188 w 219"/>
                <a:gd name="T9" fmla="*/ 11 h 76"/>
                <a:gd name="T10" fmla="*/ 201 w 219"/>
                <a:gd name="T11" fmla="*/ 17 h 76"/>
                <a:gd name="T12" fmla="*/ 211 w 219"/>
                <a:gd name="T13" fmla="*/ 23 h 76"/>
                <a:gd name="T14" fmla="*/ 217 w 219"/>
                <a:gd name="T15" fmla="*/ 30 h 76"/>
                <a:gd name="T16" fmla="*/ 219 w 219"/>
                <a:gd name="T17" fmla="*/ 38 h 76"/>
                <a:gd name="T18" fmla="*/ 217 w 219"/>
                <a:gd name="T19" fmla="*/ 46 h 76"/>
                <a:gd name="T20" fmla="*/ 211 w 219"/>
                <a:gd name="T21" fmla="*/ 53 h 76"/>
                <a:gd name="T22" fmla="*/ 201 w 219"/>
                <a:gd name="T23" fmla="*/ 59 h 76"/>
                <a:gd name="T24" fmla="*/ 188 w 219"/>
                <a:gd name="T25" fmla="*/ 65 h 76"/>
                <a:gd name="T26" fmla="*/ 172 w 219"/>
                <a:gd name="T27" fmla="*/ 70 h 76"/>
                <a:gd name="T28" fmla="*/ 153 w 219"/>
                <a:gd name="T29" fmla="*/ 73 h 76"/>
                <a:gd name="T30" fmla="*/ 133 w 219"/>
                <a:gd name="T31" fmla="*/ 74 h 76"/>
                <a:gd name="T32" fmla="*/ 111 w 219"/>
                <a:gd name="T33" fmla="*/ 76 h 76"/>
                <a:gd name="T34" fmla="*/ 89 w 219"/>
                <a:gd name="T35" fmla="*/ 74 h 76"/>
                <a:gd name="T36" fmla="*/ 68 w 219"/>
                <a:gd name="T37" fmla="*/ 73 h 76"/>
                <a:gd name="T38" fmla="*/ 49 w 219"/>
                <a:gd name="T39" fmla="*/ 70 h 76"/>
                <a:gd name="T40" fmla="*/ 33 w 219"/>
                <a:gd name="T41" fmla="*/ 65 h 76"/>
                <a:gd name="T42" fmla="*/ 19 w 219"/>
                <a:gd name="T43" fmla="*/ 59 h 76"/>
                <a:gd name="T44" fmla="*/ 9 w 219"/>
                <a:gd name="T45" fmla="*/ 53 h 76"/>
                <a:gd name="T46" fmla="*/ 3 w 219"/>
                <a:gd name="T47" fmla="*/ 46 h 76"/>
                <a:gd name="T48" fmla="*/ 0 w 219"/>
                <a:gd name="T49" fmla="*/ 38 h 76"/>
                <a:gd name="T50" fmla="*/ 3 w 219"/>
                <a:gd name="T51" fmla="*/ 30 h 76"/>
                <a:gd name="T52" fmla="*/ 9 w 219"/>
                <a:gd name="T53" fmla="*/ 23 h 76"/>
                <a:gd name="T54" fmla="*/ 19 w 219"/>
                <a:gd name="T55" fmla="*/ 17 h 76"/>
                <a:gd name="T56" fmla="*/ 33 w 219"/>
                <a:gd name="T57" fmla="*/ 11 h 76"/>
                <a:gd name="T58" fmla="*/ 49 w 219"/>
                <a:gd name="T59" fmla="*/ 6 h 76"/>
                <a:gd name="T60" fmla="*/ 68 w 219"/>
                <a:gd name="T61" fmla="*/ 3 h 76"/>
                <a:gd name="T62" fmla="*/ 89 w 219"/>
                <a:gd name="T63" fmla="*/ 1 h 76"/>
                <a:gd name="T64" fmla="*/ 111 w 219"/>
                <a:gd name="T65"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6">
                  <a:moveTo>
                    <a:pt x="111" y="0"/>
                  </a:moveTo>
                  <a:lnTo>
                    <a:pt x="133" y="1"/>
                  </a:lnTo>
                  <a:lnTo>
                    <a:pt x="153" y="3"/>
                  </a:lnTo>
                  <a:lnTo>
                    <a:pt x="172" y="6"/>
                  </a:lnTo>
                  <a:lnTo>
                    <a:pt x="188" y="11"/>
                  </a:lnTo>
                  <a:lnTo>
                    <a:pt x="201" y="17"/>
                  </a:lnTo>
                  <a:lnTo>
                    <a:pt x="211" y="23"/>
                  </a:lnTo>
                  <a:lnTo>
                    <a:pt x="217" y="30"/>
                  </a:lnTo>
                  <a:lnTo>
                    <a:pt x="219" y="38"/>
                  </a:lnTo>
                  <a:lnTo>
                    <a:pt x="217" y="46"/>
                  </a:lnTo>
                  <a:lnTo>
                    <a:pt x="211" y="53"/>
                  </a:lnTo>
                  <a:lnTo>
                    <a:pt x="201" y="59"/>
                  </a:lnTo>
                  <a:lnTo>
                    <a:pt x="188" y="65"/>
                  </a:lnTo>
                  <a:lnTo>
                    <a:pt x="172" y="70"/>
                  </a:lnTo>
                  <a:lnTo>
                    <a:pt x="153" y="73"/>
                  </a:lnTo>
                  <a:lnTo>
                    <a:pt x="133" y="74"/>
                  </a:lnTo>
                  <a:lnTo>
                    <a:pt x="111" y="76"/>
                  </a:lnTo>
                  <a:lnTo>
                    <a:pt x="89" y="74"/>
                  </a:lnTo>
                  <a:lnTo>
                    <a:pt x="68" y="73"/>
                  </a:lnTo>
                  <a:lnTo>
                    <a:pt x="49" y="70"/>
                  </a:lnTo>
                  <a:lnTo>
                    <a:pt x="33" y="65"/>
                  </a:lnTo>
                  <a:lnTo>
                    <a:pt x="19" y="59"/>
                  </a:lnTo>
                  <a:lnTo>
                    <a:pt x="9" y="53"/>
                  </a:lnTo>
                  <a:lnTo>
                    <a:pt x="3" y="46"/>
                  </a:lnTo>
                  <a:lnTo>
                    <a:pt x="0" y="38"/>
                  </a:lnTo>
                  <a:lnTo>
                    <a:pt x="3" y="30"/>
                  </a:lnTo>
                  <a:lnTo>
                    <a:pt x="9" y="23"/>
                  </a:lnTo>
                  <a:lnTo>
                    <a:pt x="19" y="17"/>
                  </a:lnTo>
                  <a:lnTo>
                    <a:pt x="33" y="11"/>
                  </a:lnTo>
                  <a:lnTo>
                    <a:pt x="49" y="6"/>
                  </a:lnTo>
                  <a:lnTo>
                    <a:pt x="68" y="3"/>
                  </a:lnTo>
                  <a:lnTo>
                    <a:pt x="89" y="1"/>
                  </a:lnTo>
                  <a:lnTo>
                    <a:pt x="111" y="0"/>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84" name="Freeform 56"/>
            <p:cNvSpPr>
              <a:spLocks/>
            </p:cNvSpPr>
            <p:nvPr/>
          </p:nvSpPr>
          <p:spPr bwMode="auto">
            <a:xfrm>
              <a:off x="3221" y="3186"/>
              <a:ext cx="78" cy="78"/>
            </a:xfrm>
            <a:custGeom>
              <a:avLst/>
              <a:gdLst>
                <a:gd name="T0" fmla="*/ 67 w 78"/>
                <a:gd name="T1" fmla="*/ 0 h 78"/>
                <a:gd name="T2" fmla="*/ 0 w 78"/>
                <a:gd name="T3" fmla="*/ 73 h 78"/>
                <a:gd name="T4" fmla="*/ 10 w 78"/>
                <a:gd name="T5" fmla="*/ 78 h 78"/>
                <a:gd name="T6" fmla="*/ 78 w 78"/>
                <a:gd name="T7" fmla="*/ 0 h 78"/>
                <a:gd name="T8" fmla="*/ 67 w 78"/>
                <a:gd name="T9" fmla="*/ 0 h 78"/>
              </a:gdLst>
              <a:ahLst/>
              <a:cxnLst>
                <a:cxn ang="0">
                  <a:pos x="T0" y="T1"/>
                </a:cxn>
                <a:cxn ang="0">
                  <a:pos x="T2" y="T3"/>
                </a:cxn>
                <a:cxn ang="0">
                  <a:pos x="T4" y="T5"/>
                </a:cxn>
                <a:cxn ang="0">
                  <a:pos x="T6" y="T7"/>
                </a:cxn>
                <a:cxn ang="0">
                  <a:pos x="T8" y="T9"/>
                </a:cxn>
              </a:cxnLst>
              <a:rect l="0" t="0" r="r" b="b"/>
              <a:pathLst>
                <a:path w="78" h="78">
                  <a:moveTo>
                    <a:pt x="67" y="0"/>
                  </a:moveTo>
                  <a:lnTo>
                    <a:pt x="0" y="73"/>
                  </a:lnTo>
                  <a:lnTo>
                    <a:pt x="10" y="78"/>
                  </a:lnTo>
                  <a:lnTo>
                    <a:pt x="78" y="0"/>
                  </a:lnTo>
                  <a:lnTo>
                    <a:pt x="67" y="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85" name="Freeform 57"/>
            <p:cNvSpPr>
              <a:spLocks/>
            </p:cNvSpPr>
            <p:nvPr/>
          </p:nvSpPr>
          <p:spPr bwMode="auto">
            <a:xfrm>
              <a:off x="3364" y="3342"/>
              <a:ext cx="78" cy="75"/>
            </a:xfrm>
            <a:custGeom>
              <a:avLst/>
              <a:gdLst>
                <a:gd name="T0" fmla="*/ 66 w 78"/>
                <a:gd name="T1" fmla="*/ 0 h 75"/>
                <a:gd name="T2" fmla="*/ 0 w 78"/>
                <a:gd name="T3" fmla="*/ 72 h 75"/>
                <a:gd name="T4" fmla="*/ 11 w 78"/>
                <a:gd name="T5" fmla="*/ 75 h 75"/>
                <a:gd name="T6" fmla="*/ 78 w 78"/>
                <a:gd name="T7" fmla="*/ 0 h 75"/>
                <a:gd name="T8" fmla="*/ 66 w 78"/>
                <a:gd name="T9" fmla="*/ 0 h 75"/>
              </a:gdLst>
              <a:ahLst/>
              <a:cxnLst>
                <a:cxn ang="0">
                  <a:pos x="T0" y="T1"/>
                </a:cxn>
                <a:cxn ang="0">
                  <a:pos x="T2" y="T3"/>
                </a:cxn>
                <a:cxn ang="0">
                  <a:pos x="T4" y="T5"/>
                </a:cxn>
                <a:cxn ang="0">
                  <a:pos x="T6" y="T7"/>
                </a:cxn>
                <a:cxn ang="0">
                  <a:pos x="T8" y="T9"/>
                </a:cxn>
              </a:cxnLst>
              <a:rect l="0" t="0" r="r" b="b"/>
              <a:pathLst>
                <a:path w="78" h="75">
                  <a:moveTo>
                    <a:pt x="66" y="0"/>
                  </a:moveTo>
                  <a:lnTo>
                    <a:pt x="0" y="72"/>
                  </a:lnTo>
                  <a:lnTo>
                    <a:pt x="11" y="75"/>
                  </a:lnTo>
                  <a:lnTo>
                    <a:pt x="78" y="0"/>
                  </a:lnTo>
                  <a:lnTo>
                    <a:pt x="66" y="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86" name="Freeform 58"/>
            <p:cNvSpPr>
              <a:spLocks/>
            </p:cNvSpPr>
            <p:nvPr/>
          </p:nvSpPr>
          <p:spPr bwMode="auto">
            <a:xfrm>
              <a:off x="4079" y="3659"/>
              <a:ext cx="77" cy="76"/>
            </a:xfrm>
            <a:custGeom>
              <a:avLst/>
              <a:gdLst>
                <a:gd name="T0" fmla="*/ 66 w 77"/>
                <a:gd name="T1" fmla="*/ 0 h 76"/>
                <a:gd name="T2" fmla="*/ 0 w 77"/>
                <a:gd name="T3" fmla="*/ 71 h 76"/>
                <a:gd name="T4" fmla="*/ 10 w 77"/>
                <a:gd name="T5" fmla="*/ 76 h 76"/>
                <a:gd name="T6" fmla="*/ 77 w 77"/>
                <a:gd name="T7" fmla="*/ 0 h 76"/>
                <a:gd name="T8" fmla="*/ 66 w 77"/>
                <a:gd name="T9" fmla="*/ 0 h 76"/>
              </a:gdLst>
              <a:ahLst/>
              <a:cxnLst>
                <a:cxn ang="0">
                  <a:pos x="T0" y="T1"/>
                </a:cxn>
                <a:cxn ang="0">
                  <a:pos x="T2" y="T3"/>
                </a:cxn>
                <a:cxn ang="0">
                  <a:pos x="T4" y="T5"/>
                </a:cxn>
                <a:cxn ang="0">
                  <a:pos x="T6" y="T7"/>
                </a:cxn>
                <a:cxn ang="0">
                  <a:pos x="T8" y="T9"/>
                </a:cxn>
              </a:cxnLst>
              <a:rect l="0" t="0" r="r" b="b"/>
              <a:pathLst>
                <a:path w="77" h="76">
                  <a:moveTo>
                    <a:pt x="66" y="0"/>
                  </a:moveTo>
                  <a:lnTo>
                    <a:pt x="0" y="71"/>
                  </a:lnTo>
                  <a:lnTo>
                    <a:pt x="10" y="76"/>
                  </a:lnTo>
                  <a:lnTo>
                    <a:pt x="77" y="0"/>
                  </a:lnTo>
                  <a:lnTo>
                    <a:pt x="66" y="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87" name="Freeform 59"/>
            <p:cNvSpPr>
              <a:spLocks/>
            </p:cNvSpPr>
            <p:nvPr/>
          </p:nvSpPr>
          <p:spPr bwMode="auto">
            <a:xfrm>
              <a:off x="3641" y="3697"/>
              <a:ext cx="78" cy="76"/>
            </a:xfrm>
            <a:custGeom>
              <a:avLst/>
              <a:gdLst>
                <a:gd name="T0" fmla="*/ 66 w 78"/>
                <a:gd name="T1" fmla="*/ 0 h 76"/>
                <a:gd name="T2" fmla="*/ 0 w 78"/>
                <a:gd name="T3" fmla="*/ 72 h 76"/>
                <a:gd name="T4" fmla="*/ 9 w 78"/>
                <a:gd name="T5" fmla="*/ 76 h 76"/>
                <a:gd name="T6" fmla="*/ 78 w 78"/>
                <a:gd name="T7" fmla="*/ 0 h 76"/>
                <a:gd name="T8" fmla="*/ 66 w 78"/>
                <a:gd name="T9" fmla="*/ 0 h 76"/>
              </a:gdLst>
              <a:ahLst/>
              <a:cxnLst>
                <a:cxn ang="0">
                  <a:pos x="T0" y="T1"/>
                </a:cxn>
                <a:cxn ang="0">
                  <a:pos x="T2" y="T3"/>
                </a:cxn>
                <a:cxn ang="0">
                  <a:pos x="T4" y="T5"/>
                </a:cxn>
                <a:cxn ang="0">
                  <a:pos x="T6" y="T7"/>
                </a:cxn>
                <a:cxn ang="0">
                  <a:pos x="T8" y="T9"/>
                </a:cxn>
              </a:cxnLst>
              <a:rect l="0" t="0" r="r" b="b"/>
              <a:pathLst>
                <a:path w="78" h="76">
                  <a:moveTo>
                    <a:pt x="66" y="0"/>
                  </a:moveTo>
                  <a:lnTo>
                    <a:pt x="0" y="72"/>
                  </a:lnTo>
                  <a:lnTo>
                    <a:pt x="9" y="76"/>
                  </a:lnTo>
                  <a:lnTo>
                    <a:pt x="78" y="0"/>
                  </a:lnTo>
                  <a:lnTo>
                    <a:pt x="66" y="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88" name="Rectangle 60"/>
            <p:cNvSpPr>
              <a:spLocks noChangeArrowheads="1"/>
            </p:cNvSpPr>
            <p:nvPr/>
          </p:nvSpPr>
          <p:spPr bwMode="auto">
            <a:xfrm>
              <a:off x="3223" y="3261"/>
              <a:ext cx="13" cy="7"/>
            </a:xfrm>
            <a:prstGeom prst="rect">
              <a:avLst/>
            </a:prstGeom>
            <a:solidFill>
              <a:srgbClr val="8C4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3789" name="Freeform 61"/>
            <p:cNvSpPr>
              <a:spLocks/>
            </p:cNvSpPr>
            <p:nvPr/>
          </p:nvSpPr>
          <p:spPr bwMode="auto">
            <a:xfrm>
              <a:off x="3365" y="3414"/>
              <a:ext cx="12" cy="7"/>
            </a:xfrm>
            <a:custGeom>
              <a:avLst/>
              <a:gdLst>
                <a:gd name="T0" fmla="*/ 0 w 12"/>
                <a:gd name="T1" fmla="*/ 0 h 7"/>
                <a:gd name="T2" fmla="*/ 0 w 12"/>
                <a:gd name="T3" fmla="*/ 7 h 7"/>
                <a:gd name="T4" fmla="*/ 12 w 12"/>
                <a:gd name="T5" fmla="*/ 7 h 7"/>
                <a:gd name="T6" fmla="*/ 12 w 12"/>
                <a:gd name="T7" fmla="*/ 1 h 7"/>
                <a:gd name="T8" fmla="*/ 0 w 12"/>
                <a:gd name="T9" fmla="*/ 0 h 7"/>
              </a:gdLst>
              <a:ahLst/>
              <a:cxnLst>
                <a:cxn ang="0">
                  <a:pos x="T0" y="T1"/>
                </a:cxn>
                <a:cxn ang="0">
                  <a:pos x="T2" y="T3"/>
                </a:cxn>
                <a:cxn ang="0">
                  <a:pos x="T4" y="T5"/>
                </a:cxn>
                <a:cxn ang="0">
                  <a:pos x="T6" y="T7"/>
                </a:cxn>
                <a:cxn ang="0">
                  <a:pos x="T8" y="T9"/>
                </a:cxn>
              </a:cxnLst>
              <a:rect l="0" t="0" r="r" b="b"/>
              <a:pathLst>
                <a:path w="12" h="7">
                  <a:moveTo>
                    <a:pt x="0" y="0"/>
                  </a:moveTo>
                  <a:lnTo>
                    <a:pt x="0" y="7"/>
                  </a:lnTo>
                  <a:lnTo>
                    <a:pt x="12" y="7"/>
                  </a:lnTo>
                  <a:lnTo>
                    <a:pt x="12" y="1"/>
                  </a:lnTo>
                  <a:lnTo>
                    <a:pt x="0" y="0"/>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90" name="Freeform 62"/>
            <p:cNvSpPr>
              <a:spLocks/>
            </p:cNvSpPr>
            <p:nvPr/>
          </p:nvSpPr>
          <p:spPr bwMode="auto">
            <a:xfrm>
              <a:off x="4080" y="3732"/>
              <a:ext cx="12" cy="7"/>
            </a:xfrm>
            <a:custGeom>
              <a:avLst/>
              <a:gdLst>
                <a:gd name="T0" fmla="*/ 0 w 12"/>
                <a:gd name="T1" fmla="*/ 0 h 7"/>
                <a:gd name="T2" fmla="*/ 0 w 12"/>
                <a:gd name="T3" fmla="*/ 7 h 7"/>
                <a:gd name="T4" fmla="*/ 12 w 12"/>
                <a:gd name="T5" fmla="*/ 7 h 7"/>
                <a:gd name="T6" fmla="*/ 12 w 12"/>
                <a:gd name="T7" fmla="*/ 1 h 7"/>
                <a:gd name="T8" fmla="*/ 0 w 12"/>
                <a:gd name="T9" fmla="*/ 0 h 7"/>
              </a:gdLst>
              <a:ahLst/>
              <a:cxnLst>
                <a:cxn ang="0">
                  <a:pos x="T0" y="T1"/>
                </a:cxn>
                <a:cxn ang="0">
                  <a:pos x="T2" y="T3"/>
                </a:cxn>
                <a:cxn ang="0">
                  <a:pos x="T4" y="T5"/>
                </a:cxn>
                <a:cxn ang="0">
                  <a:pos x="T6" y="T7"/>
                </a:cxn>
                <a:cxn ang="0">
                  <a:pos x="T8" y="T9"/>
                </a:cxn>
              </a:cxnLst>
              <a:rect l="0" t="0" r="r" b="b"/>
              <a:pathLst>
                <a:path w="12" h="7">
                  <a:moveTo>
                    <a:pt x="0" y="0"/>
                  </a:moveTo>
                  <a:lnTo>
                    <a:pt x="0" y="7"/>
                  </a:lnTo>
                  <a:lnTo>
                    <a:pt x="12" y="7"/>
                  </a:lnTo>
                  <a:lnTo>
                    <a:pt x="12" y="1"/>
                  </a:lnTo>
                  <a:lnTo>
                    <a:pt x="0" y="0"/>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91" name="Rectangle 63"/>
            <p:cNvSpPr>
              <a:spLocks noChangeArrowheads="1"/>
            </p:cNvSpPr>
            <p:nvPr/>
          </p:nvSpPr>
          <p:spPr bwMode="auto">
            <a:xfrm>
              <a:off x="3642" y="3770"/>
              <a:ext cx="12" cy="6"/>
            </a:xfrm>
            <a:prstGeom prst="rect">
              <a:avLst/>
            </a:prstGeom>
            <a:solidFill>
              <a:srgbClr val="8C4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3792" name="Freeform 64"/>
            <p:cNvSpPr>
              <a:spLocks/>
            </p:cNvSpPr>
            <p:nvPr/>
          </p:nvSpPr>
          <p:spPr bwMode="auto">
            <a:xfrm>
              <a:off x="2983" y="3165"/>
              <a:ext cx="205" cy="191"/>
            </a:xfrm>
            <a:custGeom>
              <a:avLst/>
              <a:gdLst>
                <a:gd name="T0" fmla="*/ 0 w 205"/>
                <a:gd name="T1" fmla="*/ 144 h 191"/>
                <a:gd name="T2" fmla="*/ 3 w 205"/>
                <a:gd name="T3" fmla="*/ 157 h 191"/>
                <a:gd name="T4" fmla="*/ 27 w 205"/>
                <a:gd name="T5" fmla="*/ 185 h 191"/>
                <a:gd name="T6" fmla="*/ 41 w 205"/>
                <a:gd name="T7" fmla="*/ 191 h 191"/>
                <a:gd name="T8" fmla="*/ 62 w 205"/>
                <a:gd name="T9" fmla="*/ 187 h 191"/>
                <a:gd name="T10" fmla="*/ 87 w 205"/>
                <a:gd name="T11" fmla="*/ 178 h 191"/>
                <a:gd name="T12" fmla="*/ 113 w 205"/>
                <a:gd name="T13" fmla="*/ 164 h 191"/>
                <a:gd name="T14" fmla="*/ 138 w 205"/>
                <a:gd name="T15" fmla="*/ 145 h 191"/>
                <a:gd name="T16" fmla="*/ 161 w 205"/>
                <a:gd name="T17" fmla="*/ 124 h 191"/>
                <a:gd name="T18" fmla="*/ 181 w 205"/>
                <a:gd name="T19" fmla="*/ 100 h 191"/>
                <a:gd name="T20" fmla="*/ 196 w 205"/>
                <a:gd name="T21" fmla="*/ 76 h 191"/>
                <a:gd name="T22" fmla="*/ 205 w 205"/>
                <a:gd name="T23" fmla="*/ 51 h 191"/>
                <a:gd name="T24" fmla="*/ 201 w 205"/>
                <a:gd name="T25" fmla="*/ 33 h 191"/>
                <a:gd name="T26" fmla="*/ 178 w 205"/>
                <a:gd name="T27" fmla="*/ 5 h 191"/>
                <a:gd name="T28" fmla="*/ 160 w 205"/>
                <a:gd name="T29" fmla="*/ 0 h 191"/>
                <a:gd name="T30" fmla="*/ 0 w 205"/>
                <a:gd name="T31" fmla="*/ 144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5" h="191">
                  <a:moveTo>
                    <a:pt x="0" y="144"/>
                  </a:moveTo>
                  <a:lnTo>
                    <a:pt x="3" y="157"/>
                  </a:lnTo>
                  <a:lnTo>
                    <a:pt x="27" y="185"/>
                  </a:lnTo>
                  <a:lnTo>
                    <a:pt x="41" y="191"/>
                  </a:lnTo>
                  <a:lnTo>
                    <a:pt x="62" y="187"/>
                  </a:lnTo>
                  <a:lnTo>
                    <a:pt x="87" y="178"/>
                  </a:lnTo>
                  <a:lnTo>
                    <a:pt x="113" y="164"/>
                  </a:lnTo>
                  <a:lnTo>
                    <a:pt x="138" y="145"/>
                  </a:lnTo>
                  <a:lnTo>
                    <a:pt x="161" y="124"/>
                  </a:lnTo>
                  <a:lnTo>
                    <a:pt x="181" y="100"/>
                  </a:lnTo>
                  <a:lnTo>
                    <a:pt x="196" y="76"/>
                  </a:lnTo>
                  <a:lnTo>
                    <a:pt x="205" y="51"/>
                  </a:lnTo>
                  <a:lnTo>
                    <a:pt x="201" y="33"/>
                  </a:lnTo>
                  <a:lnTo>
                    <a:pt x="178" y="5"/>
                  </a:lnTo>
                  <a:lnTo>
                    <a:pt x="160" y="0"/>
                  </a:lnTo>
                  <a:lnTo>
                    <a:pt x="0" y="144"/>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93" name="Freeform 65"/>
            <p:cNvSpPr>
              <a:spLocks/>
            </p:cNvSpPr>
            <p:nvPr/>
          </p:nvSpPr>
          <p:spPr bwMode="auto">
            <a:xfrm>
              <a:off x="2982" y="3168"/>
              <a:ext cx="179" cy="156"/>
            </a:xfrm>
            <a:custGeom>
              <a:avLst/>
              <a:gdLst>
                <a:gd name="T0" fmla="*/ 0 w 179"/>
                <a:gd name="T1" fmla="*/ 140 h 156"/>
                <a:gd name="T2" fmla="*/ 3 w 179"/>
                <a:gd name="T3" fmla="*/ 154 h 156"/>
                <a:gd name="T4" fmla="*/ 25 w 179"/>
                <a:gd name="T5" fmla="*/ 156 h 156"/>
                <a:gd name="T6" fmla="*/ 54 w 179"/>
                <a:gd name="T7" fmla="*/ 148 h 156"/>
                <a:gd name="T8" fmla="*/ 84 w 179"/>
                <a:gd name="T9" fmla="*/ 131 h 156"/>
                <a:gd name="T10" fmla="*/ 115 w 179"/>
                <a:gd name="T11" fmla="*/ 110 h 156"/>
                <a:gd name="T12" fmla="*/ 142 w 179"/>
                <a:gd name="T13" fmla="*/ 84 h 156"/>
                <a:gd name="T14" fmla="*/ 163 w 179"/>
                <a:gd name="T15" fmla="*/ 57 h 156"/>
                <a:gd name="T16" fmla="*/ 176 w 179"/>
                <a:gd name="T17" fmla="*/ 29 h 156"/>
                <a:gd name="T18" fmla="*/ 179 w 179"/>
                <a:gd name="T19" fmla="*/ 3 h 156"/>
                <a:gd name="T20" fmla="*/ 159 w 179"/>
                <a:gd name="T21" fmla="*/ 0 h 156"/>
                <a:gd name="T22" fmla="*/ 0 w 179"/>
                <a:gd name="T23" fmla="*/ 14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 h="156">
                  <a:moveTo>
                    <a:pt x="0" y="140"/>
                  </a:moveTo>
                  <a:lnTo>
                    <a:pt x="3" y="154"/>
                  </a:lnTo>
                  <a:lnTo>
                    <a:pt x="25" y="156"/>
                  </a:lnTo>
                  <a:lnTo>
                    <a:pt x="54" y="148"/>
                  </a:lnTo>
                  <a:lnTo>
                    <a:pt x="84" y="131"/>
                  </a:lnTo>
                  <a:lnTo>
                    <a:pt x="115" y="110"/>
                  </a:lnTo>
                  <a:lnTo>
                    <a:pt x="142" y="84"/>
                  </a:lnTo>
                  <a:lnTo>
                    <a:pt x="163" y="57"/>
                  </a:lnTo>
                  <a:lnTo>
                    <a:pt x="176" y="29"/>
                  </a:lnTo>
                  <a:lnTo>
                    <a:pt x="179" y="3"/>
                  </a:lnTo>
                  <a:lnTo>
                    <a:pt x="159" y="0"/>
                  </a:lnTo>
                  <a:lnTo>
                    <a:pt x="0" y="140"/>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94" name="Freeform 66"/>
            <p:cNvSpPr>
              <a:spLocks/>
            </p:cNvSpPr>
            <p:nvPr/>
          </p:nvSpPr>
          <p:spPr bwMode="auto">
            <a:xfrm>
              <a:off x="2980" y="3165"/>
              <a:ext cx="177" cy="152"/>
            </a:xfrm>
            <a:custGeom>
              <a:avLst/>
              <a:gdLst>
                <a:gd name="T0" fmla="*/ 64 w 177"/>
                <a:gd name="T1" fmla="*/ 47 h 152"/>
                <a:gd name="T2" fmla="*/ 82 w 177"/>
                <a:gd name="T3" fmla="*/ 33 h 152"/>
                <a:gd name="T4" fmla="*/ 99 w 177"/>
                <a:gd name="T5" fmla="*/ 23 h 152"/>
                <a:gd name="T6" fmla="*/ 116 w 177"/>
                <a:gd name="T7" fmla="*/ 13 h 152"/>
                <a:gd name="T8" fmla="*/ 131 w 177"/>
                <a:gd name="T9" fmla="*/ 6 h 152"/>
                <a:gd name="T10" fmla="*/ 145 w 177"/>
                <a:gd name="T11" fmla="*/ 1 h 152"/>
                <a:gd name="T12" fmla="*/ 157 w 177"/>
                <a:gd name="T13" fmla="*/ 0 h 152"/>
                <a:gd name="T14" fmla="*/ 166 w 177"/>
                <a:gd name="T15" fmla="*/ 1 h 152"/>
                <a:gd name="T16" fmla="*/ 173 w 177"/>
                <a:gd name="T17" fmla="*/ 6 h 152"/>
                <a:gd name="T18" fmla="*/ 177 w 177"/>
                <a:gd name="T19" fmla="*/ 13 h 152"/>
                <a:gd name="T20" fmla="*/ 176 w 177"/>
                <a:gd name="T21" fmla="*/ 23 h 152"/>
                <a:gd name="T22" fmla="*/ 172 w 177"/>
                <a:gd name="T23" fmla="*/ 34 h 152"/>
                <a:gd name="T24" fmla="*/ 165 w 177"/>
                <a:gd name="T25" fmla="*/ 47 h 152"/>
                <a:gd name="T26" fmla="*/ 156 w 177"/>
                <a:gd name="T27" fmla="*/ 61 h 152"/>
                <a:gd name="T28" fmla="*/ 144 w 177"/>
                <a:gd name="T29" fmla="*/ 77 h 152"/>
                <a:gd name="T30" fmla="*/ 130 w 177"/>
                <a:gd name="T31" fmla="*/ 91 h 152"/>
                <a:gd name="T32" fmla="*/ 113 w 177"/>
                <a:gd name="T33" fmla="*/ 106 h 152"/>
                <a:gd name="T34" fmla="*/ 96 w 177"/>
                <a:gd name="T35" fmla="*/ 120 h 152"/>
                <a:gd name="T36" fmla="*/ 78 w 177"/>
                <a:gd name="T37" fmla="*/ 131 h 152"/>
                <a:gd name="T38" fmla="*/ 62 w 177"/>
                <a:gd name="T39" fmla="*/ 140 h 152"/>
                <a:gd name="T40" fmla="*/ 46 w 177"/>
                <a:gd name="T41" fmla="*/ 147 h 152"/>
                <a:gd name="T42" fmla="*/ 32 w 177"/>
                <a:gd name="T43" fmla="*/ 151 h 152"/>
                <a:gd name="T44" fmla="*/ 20 w 177"/>
                <a:gd name="T45" fmla="*/ 152 h 152"/>
                <a:gd name="T46" fmla="*/ 11 w 177"/>
                <a:gd name="T47" fmla="*/ 151 h 152"/>
                <a:gd name="T48" fmla="*/ 4 w 177"/>
                <a:gd name="T49" fmla="*/ 146 h 152"/>
                <a:gd name="T50" fmla="*/ 0 w 177"/>
                <a:gd name="T51" fmla="*/ 139 h 152"/>
                <a:gd name="T52" fmla="*/ 2 w 177"/>
                <a:gd name="T53" fmla="*/ 129 h 152"/>
                <a:gd name="T54" fmla="*/ 5 w 177"/>
                <a:gd name="T55" fmla="*/ 118 h 152"/>
                <a:gd name="T56" fmla="*/ 12 w 177"/>
                <a:gd name="T57" fmla="*/ 105 h 152"/>
                <a:gd name="T58" fmla="*/ 22 w 177"/>
                <a:gd name="T59" fmla="*/ 91 h 152"/>
                <a:gd name="T60" fmla="*/ 33 w 177"/>
                <a:gd name="T61" fmla="*/ 77 h 152"/>
                <a:gd name="T62" fmla="*/ 48 w 177"/>
                <a:gd name="T63" fmla="*/ 61 h 152"/>
                <a:gd name="T64" fmla="*/ 64 w 177"/>
                <a:gd name="T65" fmla="*/ 4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7" h="152">
                  <a:moveTo>
                    <a:pt x="64" y="47"/>
                  </a:moveTo>
                  <a:lnTo>
                    <a:pt x="82" y="33"/>
                  </a:lnTo>
                  <a:lnTo>
                    <a:pt x="99" y="23"/>
                  </a:lnTo>
                  <a:lnTo>
                    <a:pt x="116" y="13"/>
                  </a:lnTo>
                  <a:lnTo>
                    <a:pt x="131" y="6"/>
                  </a:lnTo>
                  <a:lnTo>
                    <a:pt x="145" y="1"/>
                  </a:lnTo>
                  <a:lnTo>
                    <a:pt x="157" y="0"/>
                  </a:lnTo>
                  <a:lnTo>
                    <a:pt x="166" y="1"/>
                  </a:lnTo>
                  <a:lnTo>
                    <a:pt x="173" y="6"/>
                  </a:lnTo>
                  <a:lnTo>
                    <a:pt x="177" y="13"/>
                  </a:lnTo>
                  <a:lnTo>
                    <a:pt x="176" y="23"/>
                  </a:lnTo>
                  <a:lnTo>
                    <a:pt x="172" y="34"/>
                  </a:lnTo>
                  <a:lnTo>
                    <a:pt x="165" y="47"/>
                  </a:lnTo>
                  <a:lnTo>
                    <a:pt x="156" y="61"/>
                  </a:lnTo>
                  <a:lnTo>
                    <a:pt x="144" y="77"/>
                  </a:lnTo>
                  <a:lnTo>
                    <a:pt x="130" y="91"/>
                  </a:lnTo>
                  <a:lnTo>
                    <a:pt x="113" y="106"/>
                  </a:lnTo>
                  <a:lnTo>
                    <a:pt x="96" y="120"/>
                  </a:lnTo>
                  <a:lnTo>
                    <a:pt x="78" y="131"/>
                  </a:lnTo>
                  <a:lnTo>
                    <a:pt x="62" y="140"/>
                  </a:lnTo>
                  <a:lnTo>
                    <a:pt x="46" y="147"/>
                  </a:lnTo>
                  <a:lnTo>
                    <a:pt x="32" y="151"/>
                  </a:lnTo>
                  <a:lnTo>
                    <a:pt x="20" y="152"/>
                  </a:lnTo>
                  <a:lnTo>
                    <a:pt x="11" y="151"/>
                  </a:lnTo>
                  <a:lnTo>
                    <a:pt x="4" y="146"/>
                  </a:lnTo>
                  <a:lnTo>
                    <a:pt x="0" y="139"/>
                  </a:lnTo>
                  <a:lnTo>
                    <a:pt x="2" y="129"/>
                  </a:lnTo>
                  <a:lnTo>
                    <a:pt x="5" y="118"/>
                  </a:lnTo>
                  <a:lnTo>
                    <a:pt x="12" y="105"/>
                  </a:lnTo>
                  <a:lnTo>
                    <a:pt x="22" y="91"/>
                  </a:lnTo>
                  <a:lnTo>
                    <a:pt x="33" y="77"/>
                  </a:lnTo>
                  <a:lnTo>
                    <a:pt x="48" y="61"/>
                  </a:lnTo>
                  <a:lnTo>
                    <a:pt x="64" y="47"/>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95" name="Freeform 67"/>
            <p:cNvSpPr>
              <a:spLocks/>
            </p:cNvSpPr>
            <p:nvPr/>
          </p:nvSpPr>
          <p:spPr bwMode="auto">
            <a:xfrm>
              <a:off x="3055" y="3193"/>
              <a:ext cx="14" cy="106"/>
            </a:xfrm>
            <a:custGeom>
              <a:avLst/>
              <a:gdLst>
                <a:gd name="T0" fmla="*/ 4 w 14"/>
                <a:gd name="T1" fmla="*/ 9 h 106"/>
                <a:gd name="T2" fmla="*/ 0 w 14"/>
                <a:gd name="T3" fmla="*/ 106 h 106"/>
                <a:gd name="T4" fmla="*/ 10 w 14"/>
                <a:gd name="T5" fmla="*/ 103 h 106"/>
                <a:gd name="T6" fmla="*/ 14 w 14"/>
                <a:gd name="T7" fmla="*/ 0 h 106"/>
                <a:gd name="T8" fmla="*/ 4 w 14"/>
                <a:gd name="T9" fmla="*/ 9 h 106"/>
              </a:gdLst>
              <a:ahLst/>
              <a:cxnLst>
                <a:cxn ang="0">
                  <a:pos x="T0" y="T1"/>
                </a:cxn>
                <a:cxn ang="0">
                  <a:pos x="T2" y="T3"/>
                </a:cxn>
                <a:cxn ang="0">
                  <a:pos x="T4" y="T5"/>
                </a:cxn>
                <a:cxn ang="0">
                  <a:pos x="T6" y="T7"/>
                </a:cxn>
                <a:cxn ang="0">
                  <a:pos x="T8" y="T9"/>
                </a:cxn>
              </a:cxnLst>
              <a:rect l="0" t="0" r="r" b="b"/>
              <a:pathLst>
                <a:path w="14" h="106">
                  <a:moveTo>
                    <a:pt x="4" y="9"/>
                  </a:moveTo>
                  <a:lnTo>
                    <a:pt x="0" y="106"/>
                  </a:lnTo>
                  <a:lnTo>
                    <a:pt x="10" y="103"/>
                  </a:lnTo>
                  <a:lnTo>
                    <a:pt x="14" y="0"/>
                  </a:lnTo>
                  <a:lnTo>
                    <a:pt x="4" y="9"/>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3796" name="Freeform 68"/>
            <p:cNvSpPr>
              <a:spLocks/>
            </p:cNvSpPr>
            <p:nvPr/>
          </p:nvSpPr>
          <p:spPr bwMode="auto">
            <a:xfrm>
              <a:off x="3056" y="3291"/>
              <a:ext cx="14" cy="13"/>
            </a:xfrm>
            <a:custGeom>
              <a:avLst/>
              <a:gdLst>
                <a:gd name="T0" fmla="*/ 0 w 14"/>
                <a:gd name="T1" fmla="*/ 7 h 13"/>
                <a:gd name="T2" fmla="*/ 4 w 14"/>
                <a:gd name="T3" fmla="*/ 13 h 13"/>
                <a:gd name="T4" fmla="*/ 14 w 14"/>
                <a:gd name="T5" fmla="*/ 5 h 13"/>
                <a:gd name="T6" fmla="*/ 9 w 14"/>
                <a:gd name="T7" fmla="*/ 0 h 13"/>
                <a:gd name="T8" fmla="*/ 0 w 14"/>
                <a:gd name="T9" fmla="*/ 7 h 13"/>
              </a:gdLst>
              <a:ahLst/>
              <a:cxnLst>
                <a:cxn ang="0">
                  <a:pos x="T0" y="T1"/>
                </a:cxn>
                <a:cxn ang="0">
                  <a:pos x="T2" y="T3"/>
                </a:cxn>
                <a:cxn ang="0">
                  <a:pos x="T4" y="T5"/>
                </a:cxn>
                <a:cxn ang="0">
                  <a:pos x="T6" y="T7"/>
                </a:cxn>
                <a:cxn ang="0">
                  <a:pos x="T8" y="T9"/>
                </a:cxn>
              </a:cxnLst>
              <a:rect l="0" t="0" r="r" b="b"/>
              <a:pathLst>
                <a:path w="14" h="13">
                  <a:moveTo>
                    <a:pt x="0" y="7"/>
                  </a:moveTo>
                  <a:lnTo>
                    <a:pt x="4" y="13"/>
                  </a:lnTo>
                  <a:lnTo>
                    <a:pt x="14" y="5"/>
                  </a:lnTo>
                  <a:lnTo>
                    <a:pt x="9" y="0"/>
                  </a:lnTo>
                  <a:lnTo>
                    <a:pt x="0" y="7"/>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box(in)">
                                      <p:cBhvr>
                                        <p:cTn id="7" dur="500"/>
                                        <p:tgtEl>
                                          <p:spTgt spid="737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box(in)">
                                      <p:cBhvr>
                                        <p:cTn id="12" dur="500"/>
                                        <p:tgtEl>
                                          <p:spTgt spid="737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zh-TW" sz="5400"/>
              <a:t>4.</a:t>
            </a:r>
          </a:p>
        </p:txBody>
      </p:sp>
      <p:sp>
        <p:nvSpPr>
          <p:cNvPr id="46083" name="Rectangle 3"/>
          <p:cNvSpPr>
            <a:spLocks noGrp="1" noChangeArrowheads="1"/>
          </p:cNvSpPr>
          <p:nvPr>
            <p:ph type="body" idx="1"/>
          </p:nvPr>
        </p:nvSpPr>
        <p:spPr>
          <a:xfrm>
            <a:off x="250825" y="2205038"/>
            <a:ext cx="8229600" cy="4411662"/>
          </a:xfrm>
        </p:spPr>
        <p:txBody>
          <a:bodyPr/>
          <a:lstStyle/>
          <a:p>
            <a:pPr>
              <a:buFont typeface="Wingdings" panose="05000000000000000000" pitchFamily="2" charset="2"/>
              <a:buNone/>
            </a:pPr>
            <a:r>
              <a:rPr lang="zh-TW" altLang="en-US" sz="5400" b="1" dirty="0" smtClean="0">
                <a:solidFill>
                  <a:srgbClr val="036345"/>
                </a:solidFill>
                <a:ea typeface="標楷體" panose="03000509000000000000" pitchFamily="65" charset="-120"/>
              </a:rPr>
              <a:t>我們</a:t>
            </a:r>
            <a:r>
              <a:rPr lang="zh-TW" altLang="en-US" sz="5400" b="1" dirty="0">
                <a:solidFill>
                  <a:srgbClr val="036345"/>
                </a:solidFill>
                <a:ea typeface="標楷體" panose="03000509000000000000" pitchFamily="65" charset="-120"/>
              </a:rPr>
              <a:t>可以果汁或汽水 送   藥嗎？</a:t>
            </a:r>
          </a:p>
          <a:p>
            <a:pPr>
              <a:buFont typeface="Wingdings" panose="05000000000000000000" pitchFamily="2" charset="2"/>
              <a:buNone/>
            </a:pPr>
            <a:r>
              <a:rPr lang="zh-TW" altLang="en-US" b="1" dirty="0">
                <a:solidFill>
                  <a:srgbClr val="036345"/>
                </a:solidFill>
                <a:ea typeface="標楷體" panose="03000509000000000000" pitchFamily="65" charset="-120"/>
              </a:rPr>
              <a:t>        </a:t>
            </a:r>
            <a:r>
              <a:rPr lang="zh-TW" altLang="en-US" sz="5400" b="1" dirty="0">
                <a:solidFill>
                  <a:srgbClr val="6600FF"/>
                </a:solidFill>
                <a:ea typeface="標楷體" panose="03000509000000000000" pitchFamily="65" charset="-120"/>
              </a:rPr>
              <a:t>不可以。</a:t>
            </a:r>
            <a:endParaRPr lang="zh-TW" altLang="en-US" sz="5400" b="1" dirty="0">
              <a:solidFill>
                <a:srgbClr val="036345"/>
              </a:solidFill>
              <a:ea typeface="標楷體" panose="03000509000000000000" pitchFamily="65" charset="-120"/>
            </a:endParaRPr>
          </a:p>
        </p:txBody>
      </p:sp>
      <p:sp>
        <p:nvSpPr>
          <p:cNvPr id="46086" name="WordArt 6"/>
          <p:cNvSpPr>
            <a:spLocks noChangeArrowheads="1" noChangeShapeType="1" noTextEdit="1"/>
          </p:cNvSpPr>
          <p:nvPr/>
        </p:nvSpPr>
        <p:spPr bwMode="auto">
          <a:xfrm>
            <a:off x="1225550" y="549275"/>
            <a:ext cx="3201988" cy="935038"/>
          </a:xfrm>
          <a:prstGeom prst="rect">
            <a:avLst/>
          </a:prstGeom>
        </p:spPr>
        <p:txBody>
          <a:bodyPr wrap="none" fromWordArt="1">
            <a:prstTxWarp prst="textPlain">
              <a:avLst>
                <a:gd name="adj" fmla="val 50000"/>
              </a:avLst>
            </a:prstTxWarp>
          </a:bodyPr>
          <a:lstStyle/>
          <a:p>
            <a:r>
              <a:rPr lang="zh-CN" alt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rPr>
              <a:t>先苦後甜</a:t>
            </a:r>
            <a:endParaRPr 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endParaRPr>
          </a:p>
        </p:txBody>
      </p:sp>
      <p:pic>
        <p:nvPicPr>
          <p:cNvPr id="46088" name="Picture 8" descr="j02330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325" y="3068638"/>
            <a:ext cx="2592388" cy="1962150"/>
          </a:xfrm>
          <a:prstGeom prst="rect">
            <a:avLst/>
          </a:prstGeom>
          <a:noFill/>
          <a:extLst>
            <a:ext uri="{909E8E84-426E-40DD-AFC4-6F175D3DCCD1}">
              <a14:hiddenFill xmlns:a14="http://schemas.microsoft.com/office/drawing/2010/main">
                <a:solidFill>
                  <a:srgbClr val="FFFFFF"/>
                </a:solidFill>
              </a14:hiddenFill>
            </a:ext>
          </a:extLst>
        </p:spPr>
      </p:pic>
      <p:grpSp>
        <p:nvGrpSpPr>
          <p:cNvPr id="46090" name="Group 10"/>
          <p:cNvGrpSpPr>
            <a:grpSpLocks/>
          </p:cNvGrpSpPr>
          <p:nvPr/>
        </p:nvGrpSpPr>
        <p:grpSpPr bwMode="auto">
          <a:xfrm rot="215683">
            <a:off x="6588125" y="3357563"/>
            <a:ext cx="1871663" cy="1871662"/>
            <a:chOff x="1610" y="2976"/>
            <a:chExt cx="1179" cy="1179"/>
          </a:xfrm>
        </p:grpSpPr>
        <p:sp>
          <p:nvSpPr>
            <p:cNvPr id="46091" name="AutoShape 11"/>
            <p:cNvSpPr>
              <a:spLocks noChangeArrowheads="1"/>
            </p:cNvSpPr>
            <p:nvPr/>
          </p:nvSpPr>
          <p:spPr bwMode="auto">
            <a:xfrm rot="2643531">
              <a:off x="1610" y="3475"/>
              <a:ext cx="1179" cy="137"/>
            </a:xfrm>
            <a:prstGeom prst="flowChartProcess">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2" name="AutoShape 12"/>
            <p:cNvSpPr>
              <a:spLocks noChangeArrowheads="1"/>
            </p:cNvSpPr>
            <p:nvPr/>
          </p:nvSpPr>
          <p:spPr bwMode="auto">
            <a:xfrm rot="7434511">
              <a:off x="1588" y="3497"/>
              <a:ext cx="1179" cy="137"/>
            </a:xfrm>
            <a:prstGeom prst="flowChartProcess">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46093" name="Picture 13" descr="MCj0440397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3573463"/>
            <a:ext cx="2303462" cy="2303462"/>
          </a:xfrm>
          <a:prstGeom prst="rect">
            <a:avLst/>
          </a:prstGeom>
          <a:noFill/>
          <a:extLst>
            <a:ext uri="{909E8E84-426E-40DD-AFC4-6F175D3DCCD1}">
              <a14:hiddenFill xmlns:a14="http://schemas.microsoft.com/office/drawing/2010/main">
                <a:solidFill>
                  <a:srgbClr val="FFFFFF"/>
                </a:solidFill>
              </a14:hiddenFill>
            </a:ext>
          </a:extLst>
        </p:spPr>
      </p:pic>
      <p:grpSp>
        <p:nvGrpSpPr>
          <p:cNvPr id="46094" name="Group 14"/>
          <p:cNvGrpSpPr>
            <a:grpSpLocks/>
          </p:cNvGrpSpPr>
          <p:nvPr/>
        </p:nvGrpSpPr>
        <p:grpSpPr bwMode="auto">
          <a:xfrm rot="215683">
            <a:off x="4716463" y="4076700"/>
            <a:ext cx="1871662" cy="1871663"/>
            <a:chOff x="1610" y="2976"/>
            <a:chExt cx="1179" cy="1179"/>
          </a:xfrm>
        </p:grpSpPr>
        <p:sp>
          <p:nvSpPr>
            <p:cNvPr id="46095" name="AutoShape 15"/>
            <p:cNvSpPr>
              <a:spLocks noChangeArrowheads="1"/>
            </p:cNvSpPr>
            <p:nvPr/>
          </p:nvSpPr>
          <p:spPr bwMode="auto">
            <a:xfrm rot="2643531">
              <a:off x="1610" y="3475"/>
              <a:ext cx="1179" cy="137"/>
            </a:xfrm>
            <a:prstGeom prst="flowChartProcess">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6" name="AutoShape 16"/>
            <p:cNvSpPr>
              <a:spLocks noChangeArrowheads="1"/>
            </p:cNvSpPr>
            <p:nvPr/>
          </p:nvSpPr>
          <p:spPr bwMode="auto">
            <a:xfrm rot="7434511">
              <a:off x="1588" y="3497"/>
              <a:ext cx="1179" cy="137"/>
            </a:xfrm>
            <a:prstGeom prst="flowChartProcess">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6088"/>
                                        </p:tgtEl>
                                        <p:attrNameLst>
                                          <p:attrName>style.visibility</p:attrName>
                                        </p:attrNameLst>
                                      </p:cBhvr>
                                      <p:to>
                                        <p:strVal val="visible"/>
                                      </p:to>
                                    </p:set>
                                    <p:anim calcmode="lin" valueType="num">
                                      <p:cBhvr additive="base">
                                        <p:cTn id="7" dur="500" fill="hold"/>
                                        <p:tgtEl>
                                          <p:spTgt spid="46088"/>
                                        </p:tgtEl>
                                        <p:attrNameLst>
                                          <p:attrName>ppt_x</p:attrName>
                                        </p:attrNameLst>
                                      </p:cBhvr>
                                      <p:tavLst>
                                        <p:tav tm="0">
                                          <p:val>
                                            <p:strVal val="#ppt_x"/>
                                          </p:val>
                                        </p:tav>
                                        <p:tav tm="100000">
                                          <p:val>
                                            <p:strVal val="#ppt_x"/>
                                          </p:val>
                                        </p:tav>
                                      </p:tavLst>
                                    </p:anim>
                                    <p:anim calcmode="lin" valueType="num">
                                      <p:cBhvr additive="base">
                                        <p:cTn id="8" dur="500" fill="hold"/>
                                        <p:tgtEl>
                                          <p:spTgt spid="4608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6083">
                                            <p:txEl>
                                              <p:pRg st="0" end="0"/>
                                            </p:txEl>
                                          </p:spTgt>
                                        </p:tgtEl>
                                        <p:attrNameLst>
                                          <p:attrName>style.visibility</p:attrName>
                                        </p:attrNameLst>
                                      </p:cBhvr>
                                      <p:to>
                                        <p:strVal val="visible"/>
                                      </p:to>
                                    </p:set>
                                    <p:animEffect transition="in" filter="box(in)">
                                      <p:cBhvr>
                                        <p:cTn id="13" dur="500"/>
                                        <p:tgtEl>
                                          <p:spTgt spid="46083">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nodeType="clickEffect">
                                  <p:stCondLst>
                                    <p:cond delay="0"/>
                                  </p:stCondLst>
                                  <p:childTnLst>
                                    <p:set>
                                      <p:cBhvr>
                                        <p:cTn id="17" dur="1" fill="hold">
                                          <p:stCondLst>
                                            <p:cond delay="0"/>
                                          </p:stCondLst>
                                        </p:cTn>
                                        <p:tgtEl>
                                          <p:spTgt spid="46083">
                                            <p:txEl>
                                              <p:pRg st="1" end="1"/>
                                            </p:txEl>
                                          </p:spTgt>
                                        </p:tgtEl>
                                        <p:attrNameLst>
                                          <p:attrName>style.visibility</p:attrName>
                                        </p:attrNameLst>
                                      </p:cBhvr>
                                      <p:to>
                                        <p:strVal val="visible"/>
                                      </p:to>
                                    </p:set>
                                    <p:anim calcmode="lin" valueType="num">
                                      <p:cBhvr additive="base">
                                        <p:cTn id="18" dur="500" fill="hold"/>
                                        <p:tgtEl>
                                          <p:spTgt spid="46083">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460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46090"/>
                                        </p:tgtEl>
                                        <p:attrNameLst>
                                          <p:attrName>style.visibility</p:attrName>
                                        </p:attrNameLst>
                                      </p:cBhvr>
                                      <p:to>
                                        <p:strVal val="visible"/>
                                      </p:to>
                                    </p:set>
                                    <p:anim calcmode="lin" valueType="num">
                                      <p:cBhvr additive="base">
                                        <p:cTn id="24" dur="500" fill="hold"/>
                                        <p:tgtEl>
                                          <p:spTgt spid="46090"/>
                                        </p:tgtEl>
                                        <p:attrNameLst>
                                          <p:attrName>ppt_x</p:attrName>
                                        </p:attrNameLst>
                                      </p:cBhvr>
                                      <p:tavLst>
                                        <p:tav tm="0">
                                          <p:val>
                                            <p:strVal val="#ppt_x"/>
                                          </p:val>
                                        </p:tav>
                                        <p:tav tm="100000">
                                          <p:val>
                                            <p:strVal val="#ppt_x"/>
                                          </p:val>
                                        </p:tav>
                                      </p:tavLst>
                                    </p:anim>
                                    <p:anim calcmode="lin" valueType="num">
                                      <p:cBhvr additive="base">
                                        <p:cTn id="25" dur="500" fill="hold"/>
                                        <p:tgtEl>
                                          <p:spTgt spid="46090"/>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46094"/>
                                        </p:tgtEl>
                                        <p:attrNameLst>
                                          <p:attrName>style.visibility</p:attrName>
                                        </p:attrNameLst>
                                      </p:cBhvr>
                                      <p:to>
                                        <p:strVal val="visible"/>
                                      </p:to>
                                    </p:set>
                                    <p:anim calcmode="lin" valueType="num">
                                      <p:cBhvr additive="base">
                                        <p:cTn id="30" dur="500" fill="hold"/>
                                        <p:tgtEl>
                                          <p:spTgt spid="46094"/>
                                        </p:tgtEl>
                                        <p:attrNameLst>
                                          <p:attrName>ppt_x</p:attrName>
                                        </p:attrNameLst>
                                      </p:cBhvr>
                                      <p:tavLst>
                                        <p:tav tm="0">
                                          <p:val>
                                            <p:strVal val="#ppt_x"/>
                                          </p:val>
                                        </p:tav>
                                        <p:tav tm="100000">
                                          <p:val>
                                            <p:strVal val="#ppt_x"/>
                                          </p:val>
                                        </p:tav>
                                      </p:tavLst>
                                    </p:anim>
                                    <p:anim calcmode="lin" valueType="num">
                                      <p:cBhvr additive="base">
                                        <p:cTn id="31" dur="500" fill="hold"/>
                                        <p:tgtEl>
                                          <p:spTgt spid="460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zh-TW" altLang="en-US" sz="6700" b="0">
                <a:solidFill>
                  <a:srgbClr val="036345"/>
                </a:solidFill>
                <a:ea typeface="標楷體" panose="03000509000000000000" pitchFamily="65" charset="-120"/>
              </a:rPr>
              <a:t>為什麼？</a:t>
            </a:r>
          </a:p>
        </p:txBody>
      </p:sp>
      <p:sp>
        <p:nvSpPr>
          <p:cNvPr id="74755" name="Rectangle 3"/>
          <p:cNvSpPr>
            <a:spLocks noGrp="1" noChangeArrowheads="1"/>
          </p:cNvSpPr>
          <p:nvPr>
            <p:ph type="body" idx="1"/>
          </p:nvPr>
        </p:nvSpPr>
        <p:spPr>
          <a:xfrm>
            <a:off x="179388" y="1484313"/>
            <a:ext cx="8208962" cy="4411662"/>
          </a:xfrm>
        </p:spPr>
        <p:txBody>
          <a:bodyPr/>
          <a:lstStyle/>
          <a:p>
            <a:pPr>
              <a:lnSpc>
                <a:spcPct val="90000"/>
              </a:lnSpc>
              <a:buFont typeface="Wingdings" panose="05000000000000000000" pitchFamily="2" charset="2"/>
              <a:buNone/>
            </a:pPr>
            <a:r>
              <a:rPr lang="en-US" altLang="zh-TW" sz="5400" b="1">
                <a:solidFill>
                  <a:srgbClr val="6600FF"/>
                </a:solidFill>
                <a:ea typeface="標楷體" panose="03000509000000000000" pitchFamily="65" charset="-120"/>
              </a:rPr>
              <a:t>  </a:t>
            </a:r>
            <a:r>
              <a:rPr lang="zh-TW" altLang="en-US" sz="5400" b="1">
                <a:solidFill>
                  <a:srgbClr val="6600FF"/>
                </a:solidFill>
                <a:ea typeface="標楷體" panose="03000509000000000000" pitchFamily="65" charset="-120"/>
              </a:rPr>
              <a:t>因為以果汁、汽水或其他飲料送藥，有機會</a:t>
            </a:r>
          </a:p>
          <a:p>
            <a:pPr>
              <a:lnSpc>
                <a:spcPct val="90000"/>
              </a:lnSpc>
            </a:pPr>
            <a:r>
              <a:rPr lang="zh-TW" altLang="en-US" sz="5400" b="1">
                <a:solidFill>
                  <a:srgbClr val="6600FF"/>
                </a:solidFill>
                <a:ea typeface="標楷體" panose="03000509000000000000" pitchFamily="65" charset="-120"/>
              </a:rPr>
              <a:t>影響藥物的功效或</a:t>
            </a:r>
          </a:p>
          <a:p>
            <a:pPr>
              <a:lnSpc>
                <a:spcPct val="90000"/>
              </a:lnSpc>
            </a:pPr>
            <a:r>
              <a:rPr lang="zh-TW" altLang="en-US" sz="5400" b="1">
                <a:solidFill>
                  <a:srgbClr val="6600FF"/>
                </a:solidFill>
                <a:ea typeface="標楷體" panose="03000509000000000000" pitchFamily="65" charset="-120"/>
              </a:rPr>
              <a:t>減低身體吸收，</a:t>
            </a:r>
          </a:p>
          <a:p>
            <a:pPr>
              <a:lnSpc>
                <a:spcPct val="90000"/>
              </a:lnSpc>
            </a:pPr>
            <a:r>
              <a:rPr lang="zh-TW" altLang="en-US" sz="5400" b="1">
                <a:solidFill>
                  <a:srgbClr val="6600FF"/>
                </a:solidFill>
                <a:ea typeface="標楷體" panose="03000509000000000000" pitchFamily="65" charset="-120"/>
              </a:rPr>
              <a:t>所以我們應以</a:t>
            </a:r>
            <a:r>
              <a:rPr lang="zh-TW" altLang="en-US" sz="5400" b="1" u="sng">
                <a:solidFill>
                  <a:srgbClr val="6600FF"/>
                </a:solidFill>
                <a:ea typeface="標楷體" panose="03000509000000000000" pitchFamily="65" charset="-120"/>
              </a:rPr>
              <a:t>清水</a:t>
            </a:r>
            <a:r>
              <a:rPr lang="zh-TW" altLang="en-US" sz="5400" b="1">
                <a:solidFill>
                  <a:srgbClr val="6600FF"/>
                </a:solidFill>
                <a:ea typeface="標楷體" panose="03000509000000000000" pitchFamily="65" charset="-120"/>
              </a:rPr>
              <a:t>送藥。</a:t>
            </a:r>
            <a:endParaRPr lang="zh-TW" altLang="en-US" sz="5400" b="1">
              <a:solidFill>
                <a:srgbClr val="036345"/>
              </a:solidFill>
              <a:ea typeface="標楷體" panose="03000509000000000000" pitchFamily="65" charset="-120"/>
            </a:endParaRPr>
          </a:p>
          <a:p>
            <a:pPr>
              <a:lnSpc>
                <a:spcPct val="90000"/>
              </a:lnSpc>
            </a:pPr>
            <a:endParaRPr lang="zh-TW" altLang="en-US"/>
          </a:p>
        </p:txBody>
      </p:sp>
      <p:pic>
        <p:nvPicPr>
          <p:cNvPr id="74756" name="Picture 4" descr="j023309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9563" y="2997200"/>
            <a:ext cx="2160587" cy="1635125"/>
          </a:xfrm>
          <a:prstGeom prst="rect">
            <a:avLst/>
          </a:prstGeom>
          <a:noFill/>
          <a:extLst>
            <a:ext uri="{909E8E84-426E-40DD-AFC4-6F175D3DCCD1}">
              <a14:hiddenFill xmlns:a14="http://schemas.microsoft.com/office/drawing/2010/main">
                <a:solidFill>
                  <a:srgbClr val="FFFFFF"/>
                </a:solidFill>
              </a14:hiddenFill>
            </a:ext>
          </a:extLst>
        </p:spPr>
      </p:pic>
      <p:grpSp>
        <p:nvGrpSpPr>
          <p:cNvPr id="74759" name="Group 7"/>
          <p:cNvGrpSpPr>
            <a:grpSpLocks/>
          </p:cNvGrpSpPr>
          <p:nvPr/>
        </p:nvGrpSpPr>
        <p:grpSpPr bwMode="auto">
          <a:xfrm rot="215683">
            <a:off x="6877050" y="2997200"/>
            <a:ext cx="1871663" cy="1871663"/>
            <a:chOff x="1610" y="2976"/>
            <a:chExt cx="1179" cy="1179"/>
          </a:xfrm>
        </p:grpSpPr>
        <p:sp>
          <p:nvSpPr>
            <p:cNvPr id="74757" name="AutoShape 5"/>
            <p:cNvSpPr>
              <a:spLocks noChangeArrowheads="1"/>
            </p:cNvSpPr>
            <p:nvPr/>
          </p:nvSpPr>
          <p:spPr bwMode="auto">
            <a:xfrm rot="2643531">
              <a:off x="1610" y="3475"/>
              <a:ext cx="1179" cy="137"/>
            </a:xfrm>
            <a:prstGeom prst="flowChartProcess">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8" name="AutoShape 6"/>
            <p:cNvSpPr>
              <a:spLocks noChangeArrowheads="1"/>
            </p:cNvSpPr>
            <p:nvPr/>
          </p:nvSpPr>
          <p:spPr bwMode="auto">
            <a:xfrm rot="7434511">
              <a:off x="1588" y="3497"/>
              <a:ext cx="1179" cy="137"/>
            </a:xfrm>
            <a:prstGeom prst="flowChartProcess">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box(in)">
                                      <p:cBhvr>
                                        <p:cTn id="7" dur="500"/>
                                        <p:tgtEl>
                                          <p:spTgt spid="747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74756"/>
                                        </p:tgtEl>
                                        <p:attrNameLst>
                                          <p:attrName>style.visibility</p:attrName>
                                        </p:attrNameLst>
                                      </p:cBhvr>
                                      <p:to>
                                        <p:strVal val="visible"/>
                                      </p:to>
                                    </p:set>
                                    <p:anim calcmode="lin" valueType="num">
                                      <p:cBhvr additive="base">
                                        <p:cTn id="12" dur="500" fill="hold"/>
                                        <p:tgtEl>
                                          <p:spTgt spid="74756"/>
                                        </p:tgtEl>
                                        <p:attrNameLst>
                                          <p:attrName>ppt_x</p:attrName>
                                        </p:attrNameLst>
                                      </p:cBhvr>
                                      <p:tavLst>
                                        <p:tav tm="0">
                                          <p:val>
                                            <p:strVal val="#ppt_x"/>
                                          </p:val>
                                        </p:tav>
                                        <p:tav tm="100000">
                                          <p:val>
                                            <p:strVal val="#ppt_x"/>
                                          </p:val>
                                        </p:tav>
                                      </p:tavLst>
                                    </p:anim>
                                    <p:anim calcmode="lin" valueType="num">
                                      <p:cBhvr additive="base">
                                        <p:cTn id="13" dur="500" fill="hold"/>
                                        <p:tgtEl>
                                          <p:spTgt spid="74756"/>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74755">
                                            <p:txEl>
                                              <p:pRg st="1" end="1"/>
                                            </p:txEl>
                                          </p:spTgt>
                                        </p:tgtEl>
                                        <p:attrNameLst>
                                          <p:attrName>style.visibility</p:attrName>
                                        </p:attrNameLst>
                                      </p:cBhvr>
                                      <p:to>
                                        <p:strVal val="visible"/>
                                      </p:to>
                                    </p:set>
                                    <p:animEffect transition="in" filter="box(in)">
                                      <p:cBhvr>
                                        <p:cTn id="18" dur="500"/>
                                        <p:tgtEl>
                                          <p:spTgt spid="74755">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74755">
                                            <p:txEl>
                                              <p:pRg st="2" end="2"/>
                                            </p:txEl>
                                          </p:spTgt>
                                        </p:tgtEl>
                                        <p:attrNameLst>
                                          <p:attrName>style.visibility</p:attrName>
                                        </p:attrNameLst>
                                      </p:cBhvr>
                                      <p:to>
                                        <p:strVal val="visible"/>
                                      </p:to>
                                    </p:set>
                                    <p:animEffect transition="in" filter="box(in)">
                                      <p:cBhvr>
                                        <p:cTn id="23" dur="500"/>
                                        <p:tgtEl>
                                          <p:spTgt spid="7475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74755">
                                            <p:txEl>
                                              <p:pRg st="3" end="3"/>
                                            </p:txEl>
                                          </p:spTgt>
                                        </p:tgtEl>
                                        <p:attrNameLst>
                                          <p:attrName>style.visibility</p:attrName>
                                        </p:attrNameLst>
                                      </p:cBhvr>
                                      <p:to>
                                        <p:strVal val="visible"/>
                                      </p:to>
                                    </p:set>
                                    <p:animEffect transition="in" filter="box(in)">
                                      <p:cBhvr>
                                        <p:cTn id="28" dur="500"/>
                                        <p:tgtEl>
                                          <p:spTgt spid="74755">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74759"/>
                                        </p:tgtEl>
                                        <p:attrNameLst>
                                          <p:attrName>style.visibility</p:attrName>
                                        </p:attrNameLst>
                                      </p:cBhvr>
                                      <p:to>
                                        <p:strVal val="visible"/>
                                      </p:to>
                                    </p:set>
                                    <p:anim calcmode="lin" valueType="num">
                                      <p:cBhvr additive="base">
                                        <p:cTn id="33" dur="500" fill="hold"/>
                                        <p:tgtEl>
                                          <p:spTgt spid="74759"/>
                                        </p:tgtEl>
                                        <p:attrNameLst>
                                          <p:attrName>ppt_x</p:attrName>
                                        </p:attrNameLst>
                                      </p:cBhvr>
                                      <p:tavLst>
                                        <p:tav tm="0">
                                          <p:val>
                                            <p:strVal val="#ppt_x"/>
                                          </p:val>
                                        </p:tav>
                                        <p:tav tm="100000">
                                          <p:val>
                                            <p:strVal val="#ppt_x"/>
                                          </p:val>
                                        </p:tav>
                                      </p:tavLst>
                                    </p:anim>
                                    <p:anim calcmode="lin" valueType="num">
                                      <p:cBhvr additive="base">
                                        <p:cTn id="34" dur="500" fill="hold"/>
                                        <p:tgtEl>
                                          <p:spTgt spid="747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zh-TW" sz="5400"/>
              <a:t>5.</a:t>
            </a:r>
          </a:p>
        </p:txBody>
      </p:sp>
      <p:sp>
        <p:nvSpPr>
          <p:cNvPr id="56323" name="Rectangle 3"/>
          <p:cNvSpPr>
            <a:spLocks noGrp="1" noChangeArrowheads="1"/>
          </p:cNvSpPr>
          <p:nvPr>
            <p:ph type="body" idx="1"/>
          </p:nvPr>
        </p:nvSpPr>
        <p:spPr>
          <a:xfrm>
            <a:off x="395288" y="1557338"/>
            <a:ext cx="8229600" cy="4033837"/>
          </a:xfrm>
        </p:spPr>
        <p:txBody>
          <a:bodyPr/>
          <a:lstStyle/>
          <a:p>
            <a:pPr>
              <a:lnSpc>
                <a:spcPct val="90000"/>
              </a:lnSpc>
              <a:buFont typeface="Wingdings" panose="05000000000000000000" pitchFamily="2" charset="2"/>
              <a:buNone/>
            </a:pPr>
            <a:endParaRPr lang="en-US" altLang="zh-TW" sz="2600" b="1" dirty="0">
              <a:solidFill>
                <a:srgbClr val="036345"/>
              </a:solidFill>
              <a:latin typeface="標楷體" panose="03000509000000000000" pitchFamily="65" charset="-120"/>
              <a:ea typeface="標楷體" panose="03000509000000000000" pitchFamily="65" charset="-120"/>
            </a:endParaRPr>
          </a:p>
          <a:p>
            <a:pPr>
              <a:lnSpc>
                <a:spcPct val="90000"/>
              </a:lnSpc>
              <a:buFont typeface="Wingdings" panose="05000000000000000000" pitchFamily="2" charset="2"/>
              <a:buNone/>
            </a:pPr>
            <a:r>
              <a:rPr lang="en-US" altLang="zh-TW" sz="2600" b="1" dirty="0">
                <a:solidFill>
                  <a:srgbClr val="036345"/>
                </a:solidFill>
                <a:latin typeface="標楷體" panose="03000509000000000000" pitchFamily="65" charset="-120"/>
                <a:ea typeface="標楷體" panose="03000509000000000000" pitchFamily="65" charset="-120"/>
              </a:rPr>
              <a:t> </a:t>
            </a:r>
            <a:r>
              <a:rPr lang="en-US" altLang="zh-TW" sz="5400" b="1" dirty="0" smtClean="0">
                <a:solidFill>
                  <a:srgbClr val="036345"/>
                </a:solidFill>
                <a:latin typeface="標楷體" panose="03000509000000000000" pitchFamily="65" charset="-120"/>
                <a:ea typeface="標楷體" panose="03000509000000000000" pitchFamily="65" charset="-120"/>
              </a:rPr>
              <a:t>1.</a:t>
            </a:r>
            <a:r>
              <a:rPr lang="zh-TW" altLang="en-US" sz="5400" b="1" dirty="0" smtClean="0">
                <a:solidFill>
                  <a:srgbClr val="036345"/>
                </a:solidFill>
                <a:latin typeface="標楷體" panose="03000509000000000000" pitchFamily="65" charset="-120"/>
                <a:ea typeface="標楷體" panose="03000509000000000000" pitchFamily="65" charset="-120"/>
              </a:rPr>
              <a:t>服用</a:t>
            </a:r>
            <a:r>
              <a:rPr lang="zh-TW" altLang="en-US" sz="5400" b="1" dirty="0">
                <a:solidFill>
                  <a:srgbClr val="036345"/>
                </a:solidFill>
                <a:latin typeface="標楷體" panose="03000509000000000000" pitchFamily="65" charset="-120"/>
                <a:ea typeface="標楷體" panose="03000509000000000000" pitchFamily="65" charset="-120"/>
              </a:rPr>
              <a:t>醫生處方的藥物期間，若身體對藥物產生敏感</a:t>
            </a:r>
            <a:r>
              <a:rPr lang="en-US" altLang="zh-TW" sz="5400" b="1" dirty="0">
                <a:solidFill>
                  <a:srgbClr val="036345"/>
                </a:solidFill>
                <a:latin typeface="標楷體" panose="03000509000000000000" pitchFamily="65" charset="-120"/>
                <a:ea typeface="標楷體" panose="03000509000000000000" pitchFamily="65" charset="-120"/>
              </a:rPr>
              <a:t>(</a:t>
            </a:r>
            <a:r>
              <a:rPr lang="zh-TW" altLang="en-US" sz="5400" b="1" dirty="0">
                <a:solidFill>
                  <a:srgbClr val="036345"/>
                </a:solidFill>
                <a:latin typeface="標楷體" panose="03000509000000000000" pitchFamily="65" charset="-120"/>
                <a:ea typeface="標楷體" panose="03000509000000000000" pitchFamily="65" charset="-120"/>
              </a:rPr>
              <a:t>如出現紅疹</a:t>
            </a:r>
            <a:r>
              <a:rPr lang="en-US" altLang="zh-TW" sz="5400" b="1" dirty="0">
                <a:solidFill>
                  <a:srgbClr val="036345"/>
                </a:solidFill>
                <a:latin typeface="標楷體" panose="03000509000000000000" pitchFamily="65" charset="-120"/>
                <a:ea typeface="標楷體" panose="03000509000000000000" pitchFamily="65" charset="-120"/>
              </a:rPr>
              <a:t>)</a:t>
            </a:r>
            <a:r>
              <a:rPr lang="zh-TW" altLang="en-US" sz="5400" b="1" dirty="0">
                <a:solidFill>
                  <a:srgbClr val="036345"/>
                </a:solidFill>
                <a:latin typeface="標楷體" panose="03000509000000000000" pitchFamily="65" charset="-120"/>
                <a:ea typeface="標楷體" panose="03000509000000000000" pitchFamily="65" charset="-120"/>
              </a:rPr>
              <a:t>或感到不適，我們應否繼續服藥？</a:t>
            </a:r>
          </a:p>
          <a:p>
            <a:pPr lvl="1">
              <a:lnSpc>
                <a:spcPct val="90000"/>
              </a:lnSpc>
              <a:buFont typeface="Wingdings" panose="05000000000000000000" pitchFamily="2" charset="2"/>
              <a:buNone/>
            </a:pPr>
            <a:r>
              <a:rPr lang="zh-TW" altLang="en-US" sz="5400" b="1" u="sng" dirty="0">
                <a:solidFill>
                  <a:srgbClr val="6600FF"/>
                </a:solidFill>
                <a:ea typeface="標楷體" panose="03000509000000000000" pitchFamily="65" charset="-120"/>
              </a:rPr>
              <a:t>不應繼續</a:t>
            </a:r>
            <a:r>
              <a:rPr lang="zh-TW" altLang="en-US" sz="5400" b="1" dirty="0">
                <a:solidFill>
                  <a:srgbClr val="6600FF"/>
                </a:solidFill>
                <a:ea typeface="標楷體" panose="03000509000000000000" pitchFamily="65" charset="-120"/>
              </a:rPr>
              <a:t>服用那些藥物。</a:t>
            </a:r>
          </a:p>
          <a:p>
            <a:pPr lvl="1">
              <a:lnSpc>
                <a:spcPct val="90000"/>
              </a:lnSpc>
              <a:buFont typeface="Wingdings" panose="05000000000000000000" pitchFamily="2" charset="2"/>
              <a:buNone/>
            </a:pPr>
            <a:endParaRPr lang="zh-TW" altLang="en-US" sz="5400" b="1" dirty="0">
              <a:solidFill>
                <a:srgbClr val="6600FF"/>
              </a:solidFill>
              <a:ea typeface="標楷體" panose="03000509000000000000" pitchFamily="65" charset="-120"/>
            </a:endParaRPr>
          </a:p>
          <a:p>
            <a:pPr>
              <a:lnSpc>
                <a:spcPct val="90000"/>
              </a:lnSpc>
              <a:buFont typeface="Wingdings" panose="05000000000000000000" pitchFamily="2" charset="2"/>
              <a:buNone/>
            </a:pPr>
            <a:r>
              <a:rPr lang="zh-TW" altLang="en-US" b="1" dirty="0"/>
              <a:t> </a:t>
            </a:r>
            <a:endParaRPr lang="zh-TW" altLang="en-US" sz="3400" b="1" dirty="0">
              <a:solidFill>
                <a:srgbClr val="6600FF"/>
              </a:solidFill>
              <a:ea typeface="標楷體" panose="03000509000000000000" pitchFamily="65" charset="-120"/>
            </a:endParaRPr>
          </a:p>
          <a:p>
            <a:pPr lvl="1">
              <a:lnSpc>
                <a:spcPct val="90000"/>
              </a:lnSpc>
              <a:buFont typeface="Wingdings" panose="05000000000000000000" pitchFamily="2" charset="2"/>
              <a:buNone/>
            </a:pPr>
            <a:r>
              <a:rPr lang="zh-TW" altLang="en-US" sz="3000" b="1" dirty="0">
                <a:solidFill>
                  <a:srgbClr val="6600FF"/>
                </a:solidFill>
                <a:ea typeface="標楷體" panose="03000509000000000000" pitchFamily="65" charset="-120"/>
              </a:rPr>
              <a:t>     </a:t>
            </a:r>
            <a:r>
              <a:rPr lang="zh-TW" altLang="en-US" sz="2200" b="1" dirty="0">
                <a:solidFill>
                  <a:srgbClr val="036345"/>
                </a:solidFill>
                <a:ea typeface="標楷體" panose="03000509000000000000" pitchFamily="65" charset="-120"/>
              </a:rPr>
              <a:t>         </a:t>
            </a:r>
          </a:p>
        </p:txBody>
      </p:sp>
      <p:sp>
        <p:nvSpPr>
          <p:cNvPr id="56324" name="WordArt 4"/>
          <p:cNvSpPr>
            <a:spLocks noChangeArrowheads="1" noChangeShapeType="1" noTextEdit="1"/>
          </p:cNvSpPr>
          <p:nvPr/>
        </p:nvSpPr>
        <p:spPr bwMode="auto">
          <a:xfrm>
            <a:off x="1403350" y="404813"/>
            <a:ext cx="3671888" cy="1008062"/>
          </a:xfrm>
          <a:prstGeom prst="rect">
            <a:avLst/>
          </a:prstGeom>
        </p:spPr>
        <p:txBody>
          <a:bodyPr wrap="none" fromWordArt="1">
            <a:prstTxWarp prst="textPlain">
              <a:avLst>
                <a:gd name="adj" fmla="val 50000"/>
              </a:avLst>
            </a:prstTxWarp>
          </a:bodyPr>
          <a:lstStyle/>
          <a:p>
            <a:r>
              <a:rPr lang="zh-CN" alt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rPr>
              <a:t>藥到病除？</a:t>
            </a:r>
            <a:endParaRPr 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6323">
                                            <p:txEl>
                                              <p:pRg st="1" end="1"/>
                                            </p:txEl>
                                          </p:spTgt>
                                        </p:tgtEl>
                                        <p:attrNameLst>
                                          <p:attrName>style.visibility</p:attrName>
                                        </p:attrNameLst>
                                      </p:cBhvr>
                                      <p:to>
                                        <p:strVal val="visible"/>
                                      </p:to>
                                    </p:set>
                                    <p:animEffect transition="in" filter="box(in)">
                                      <p:cBhvr>
                                        <p:cTn id="7" dur="500"/>
                                        <p:tgtEl>
                                          <p:spTgt spid="5632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56323">
                                            <p:txEl>
                                              <p:pRg st="2" end="2"/>
                                            </p:txEl>
                                          </p:spTgt>
                                        </p:tgtEl>
                                        <p:attrNameLst>
                                          <p:attrName>style.visibility</p:attrName>
                                        </p:attrNameLst>
                                      </p:cBhvr>
                                      <p:to>
                                        <p:strVal val="visible"/>
                                      </p:to>
                                    </p:set>
                                    <p:anim calcmode="lin" valueType="num">
                                      <p:cBhvr additive="base">
                                        <p:cTn id="12" dur="500" fill="hold"/>
                                        <p:tgtEl>
                                          <p:spTgt spid="5632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63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endParaRPr lang="en-US" altLang="en-US"/>
          </a:p>
        </p:txBody>
      </p:sp>
      <p:sp>
        <p:nvSpPr>
          <p:cNvPr id="75779" name="Rectangle 3"/>
          <p:cNvSpPr>
            <a:spLocks noGrp="1" noChangeArrowheads="1"/>
          </p:cNvSpPr>
          <p:nvPr>
            <p:ph type="body" idx="1"/>
          </p:nvPr>
        </p:nvSpPr>
        <p:spPr>
          <a:xfrm>
            <a:off x="250825" y="1196975"/>
            <a:ext cx="8229600" cy="4411663"/>
          </a:xfrm>
        </p:spPr>
        <p:txBody>
          <a:bodyPr/>
          <a:lstStyle/>
          <a:p>
            <a:pPr>
              <a:buFont typeface="Wingdings" panose="05000000000000000000" pitchFamily="2" charset="2"/>
              <a:buNone/>
            </a:pPr>
            <a:r>
              <a:rPr lang="en-US" altLang="zh-TW" sz="5400" b="1" dirty="0">
                <a:solidFill>
                  <a:srgbClr val="036345"/>
                </a:solidFill>
                <a:latin typeface="標楷體" panose="03000509000000000000" pitchFamily="65" charset="-120"/>
                <a:ea typeface="標楷體" panose="03000509000000000000" pitchFamily="65" charset="-120"/>
              </a:rPr>
              <a:t>2.</a:t>
            </a:r>
            <a:r>
              <a:rPr lang="zh-TW" altLang="en-US" sz="5400" b="1" dirty="0">
                <a:solidFill>
                  <a:srgbClr val="036345"/>
                </a:solidFill>
                <a:ea typeface="標楷體" panose="03000509000000000000" pitchFamily="65" charset="-120"/>
              </a:rPr>
              <a:t>如面對上述的情況，我 們應該怎樣做？</a:t>
            </a:r>
          </a:p>
          <a:p>
            <a:pPr lvl="1"/>
            <a:r>
              <a:rPr lang="zh-TW" altLang="en-US" sz="5400" b="1" dirty="0">
                <a:solidFill>
                  <a:srgbClr val="6600FF"/>
                </a:solidFill>
                <a:ea typeface="標楷體" panose="03000509000000000000" pitchFamily="65" charset="-120"/>
              </a:rPr>
              <a:t>立即告知家長</a:t>
            </a:r>
          </a:p>
          <a:p>
            <a:pPr lvl="1"/>
            <a:r>
              <a:rPr lang="zh-TW" altLang="en-US" sz="5400" b="1" dirty="0">
                <a:solidFill>
                  <a:srgbClr val="6600FF"/>
                </a:solidFill>
                <a:ea typeface="標楷體" panose="03000509000000000000" pitchFamily="65" charset="-120"/>
              </a:rPr>
              <a:t>並與醫生聯絡，</a:t>
            </a:r>
          </a:p>
          <a:p>
            <a:pPr lvl="1"/>
            <a:r>
              <a:rPr lang="zh-TW" altLang="en-US" sz="5400" b="1" dirty="0">
                <a:solidFill>
                  <a:srgbClr val="6600FF"/>
                </a:solidFill>
                <a:ea typeface="標楷體" panose="03000509000000000000" pitchFamily="65" charset="-120"/>
              </a:rPr>
              <a:t>再由他們決定應否繼續服用那些藥物。</a:t>
            </a:r>
            <a:endParaRPr lang="zh-TW" altLang="en-US" sz="5400" b="1" dirty="0">
              <a:solidFill>
                <a:srgbClr val="036345"/>
              </a:solidFill>
              <a:ea typeface="標楷體" panose="03000509000000000000" pitchFamily="65" charset="-120"/>
            </a:endParaRPr>
          </a:p>
          <a:p>
            <a:endParaRPr lang="zh-TW" altLang="en-US" sz="5400" dirty="0"/>
          </a:p>
        </p:txBody>
      </p:sp>
      <p:pic>
        <p:nvPicPr>
          <p:cNvPr id="75780" name="Picture 4" descr="j021668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888" y="2565400"/>
            <a:ext cx="2663825" cy="24399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box(in)">
                                      <p:cBhvr>
                                        <p:cTn id="7" dur="500"/>
                                        <p:tgtEl>
                                          <p:spTgt spid="757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75779">
                                            <p:txEl>
                                              <p:pRg st="1" end="1"/>
                                            </p:txEl>
                                          </p:spTgt>
                                        </p:tgtEl>
                                        <p:attrNameLst>
                                          <p:attrName>style.visibility</p:attrName>
                                        </p:attrNameLst>
                                      </p:cBhvr>
                                      <p:to>
                                        <p:strVal val="visible"/>
                                      </p:to>
                                    </p:set>
                                    <p:anim calcmode="lin" valueType="num">
                                      <p:cBhvr additive="base">
                                        <p:cTn id="12" dur="500" fill="hold"/>
                                        <p:tgtEl>
                                          <p:spTgt spid="7577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57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75779">
                                            <p:txEl>
                                              <p:pRg st="2" end="2"/>
                                            </p:txEl>
                                          </p:spTgt>
                                        </p:tgtEl>
                                        <p:attrNameLst>
                                          <p:attrName>style.visibility</p:attrName>
                                        </p:attrNameLst>
                                      </p:cBhvr>
                                      <p:to>
                                        <p:strVal val="visible"/>
                                      </p:to>
                                    </p:set>
                                    <p:anim calcmode="lin" valueType="num">
                                      <p:cBhvr additive="base">
                                        <p:cTn id="18" dur="5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5779">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75780"/>
                                        </p:tgtEl>
                                        <p:attrNameLst>
                                          <p:attrName>style.visibility</p:attrName>
                                        </p:attrNameLst>
                                      </p:cBhvr>
                                      <p:to>
                                        <p:strVal val="visible"/>
                                      </p:to>
                                    </p:set>
                                    <p:anim calcmode="lin" valueType="num">
                                      <p:cBhvr additive="base">
                                        <p:cTn id="22" dur="500" fill="hold"/>
                                        <p:tgtEl>
                                          <p:spTgt spid="75780"/>
                                        </p:tgtEl>
                                        <p:attrNameLst>
                                          <p:attrName>ppt_x</p:attrName>
                                        </p:attrNameLst>
                                      </p:cBhvr>
                                      <p:tavLst>
                                        <p:tav tm="0">
                                          <p:val>
                                            <p:strVal val="#ppt_x"/>
                                          </p:val>
                                        </p:tav>
                                        <p:tav tm="100000">
                                          <p:val>
                                            <p:strVal val="#ppt_x"/>
                                          </p:val>
                                        </p:tav>
                                      </p:tavLst>
                                    </p:anim>
                                    <p:anim calcmode="lin" valueType="num">
                                      <p:cBhvr additive="base">
                                        <p:cTn id="23" dur="500" fill="hold"/>
                                        <p:tgtEl>
                                          <p:spTgt spid="75780"/>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75779">
                                            <p:txEl>
                                              <p:pRg st="3" end="3"/>
                                            </p:txEl>
                                          </p:spTgt>
                                        </p:tgtEl>
                                        <p:attrNameLst>
                                          <p:attrName>style.visibility</p:attrName>
                                        </p:attrNameLst>
                                      </p:cBhvr>
                                      <p:to>
                                        <p:strVal val="visible"/>
                                      </p:to>
                                    </p:set>
                                    <p:anim calcmode="lin" valueType="num">
                                      <p:cBhvr additive="base">
                                        <p:cTn id="28" dur="500" fill="hold"/>
                                        <p:tgtEl>
                                          <p:spTgt spid="75779">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577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tLang="zh-TW" sz="5400"/>
              <a:t>6.</a:t>
            </a:r>
            <a:r>
              <a:rPr lang="en-US" altLang="zh-TW"/>
              <a:t> </a:t>
            </a:r>
          </a:p>
        </p:txBody>
      </p:sp>
      <p:sp>
        <p:nvSpPr>
          <p:cNvPr id="58371" name="Rectangle 3"/>
          <p:cNvSpPr>
            <a:spLocks noGrp="1" noChangeArrowheads="1"/>
          </p:cNvSpPr>
          <p:nvPr>
            <p:ph type="body" idx="1"/>
          </p:nvPr>
        </p:nvSpPr>
        <p:spPr>
          <a:xfrm>
            <a:off x="457200" y="1719263"/>
            <a:ext cx="8229600" cy="5138737"/>
          </a:xfrm>
        </p:spPr>
        <p:txBody>
          <a:bodyPr/>
          <a:lstStyle/>
          <a:p>
            <a:pPr marL="0" indent="0">
              <a:lnSpc>
                <a:spcPct val="80000"/>
              </a:lnSpc>
              <a:buFont typeface="Wingdings" panose="05000000000000000000" pitchFamily="2" charset="2"/>
              <a:buNone/>
            </a:pPr>
            <a:r>
              <a:rPr lang="zh-TW" altLang="en-US" sz="4300" b="1" dirty="0" smtClean="0">
                <a:solidFill>
                  <a:srgbClr val="036345"/>
                </a:solidFill>
                <a:latin typeface="標楷體" panose="03000509000000000000" pitchFamily="65" charset="-120"/>
                <a:ea typeface="標楷體" panose="03000509000000000000" pitchFamily="65" charset="-120"/>
              </a:rPr>
              <a:t>假如</a:t>
            </a:r>
            <a:r>
              <a:rPr lang="zh-TW" altLang="en-US" sz="4300" b="1" dirty="0">
                <a:solidFill>
                  <a:srgbClr val="036345"/>
                </a:solidFill>
                <a:latin typeface="標楷體" panose="03000509000000000000" pitchFamily="65" charset="-120"/>
                <a:ea typeface="標楷體" panose="03000509000000000000" pitchFamily="65" charset="-120"/>
              </a:rPr>
              <a:t>忘記了或逾時服藥，我們應怎樣做呢？</a:t>
            </a:r>
          </a:p>
          <a:p>
            <a:pPr lvl="1"/>
            <a:r>
              <a:rPr lang="zh-TW" altLang="en-US" sz="4000" b="1" dirty="0">
                <a:solidFill>
                  <a:srgbClr val="6600FF"/>
                </a:solidFill>
                <a:ea typeface="標楷體" panose="03000509000000000000" pitchFamily="65" charset="-120"/>
              </a:rPr>
              <a:t>立即告知</a:t>
            </a:r>
            <a:r>
              <a:rPr lang="zh-TW" altLang="en-US" sz="4000" b="1" dirty="0" smtClean="0">
                <a:solidFill>
                  <a:srgbClr val="6600FF"/>
                </a:solidFill>
                <a:ea typeface="標楷體" panose="03000509000000000000" pitchFamily="65" charset="-120"/>
              </a:rPr>
              <a:t>家長，並</a:t>
            </a:r>
            <a:r>
              <a:rPr lang="zh-TW" altLang="en-US" sz="4000" b="1" dirty="0">
                <a:solidFill>
                  <a:srgbClr val="6600FF"/>
                </a:solidFill>
                <a:ea typeface="標楷體" panose="03000509000000000000" pitchFamily="65" charset="-120"/>
              </a:rPr>
              <a:t>與醫生</a:t>
            </a:r>
            <a:r>
              <a:rPr lang="zh-TW" altLang="en-US" sz="4000" b="1" dirty="0" smtClean="0">
                <a:solidFill>
                  <a:srgbClr val="6600FF"/>
                </a:solidFill>
                <a:ea typeface="標楷體" panose="03000509000000000000" pitchFamily="65" charset="-120"/>
              </a:rPr>
              <a:t>聯絡</a:t>
            </a:r>
            <a:endParaRPr lang="zh-TW" altLang="en-US" sz="4000" b="1" dirty="0">
              <a:solidFill>
                <a:srgbClr val="6600FF"/>
              </a:solidFill>
              <a:ea typeface="標楷體" panose="03000509000000000000" pitchFamily="65" charset="-120"/>
            </a:endParaRPr>
          </a:p>
          <a:p>
            <a:pPr lvl="1"/>
            <a:r>
              <a:rPr lang="zh-TW" altLang="en-US" sz="4000" b="1" dirty="0" smtClean="0">
                <a:solidFill>
                  <a:srgbClr val="6600FF"/>
                </a:solidFill>
                <a:ea typeface="標楷體" panose="03000509000000000000" pitchFamily="65" charset="-120"/>
              </a:rPr>
              <a:t>由</a:t>
            </a:r>
            <a:r>
              <a:rPr lang="zh-TW" altLang="en-US" sz="4000" b="1" dirty="0">
                <a:solidFill>
                  <a:srgbClr val="6600FF"/>
                </a:solidFill>
                <a:ea typeface="標楷體" panose="03000509000000000000" pitchFamily="65" charset="-120"/>
              </a:rPr>
              <a:t>醫生</a:t>
            </a:r>
            <a:r>
              <a:rPr lang="zh-TW" altLang="en-US" sz="4000" b="1" dirty="0" smtClean="0">
                <a:solidFill>
                  <a:srgbClr val="6600FF"/>
                </a:solidFill>
                <a:ea typeface="標楷體" panose="03000509000000000000" pitchFamily="65" charset="-120"/>
              </a:rPr>
              <a:t>決定應怎麼辦</a:t>
            </a:r>
            <a:endParaRPr lang="zh-TW" altLang="en-US" sz="4000" b="1" dirty="0">
              <a:solidFill>
                <a:srgbClr val="036345"/>
              </a:solidFill>
              <a:ea typeface="標楷體" panose="03000509000000000000" pitchFamily="65" charset="-120"/>
            </a:endParaRPr>
          </a:p>
          <a:p>
            <a:pPr>
              <a:lnSpc>
                <a:spcPct val="80000"/>
              </a:lnSpc>
            </a:pPr>
            <a:endParaRPr lang="zh-TW" altLang="en-US" sz="2100" dirty="0"/>
          </a:p>
        </p:txBody>
      </p:sp>
      <p:sp>
        <p:nvSpPr>
          <p:cNvPr id="58372" name="WordArt 4"/>
          <p:cNvSpPr>
            <a:spLocks noChangeArrowheads="1" noChangeShapeType="1" noTextEdit="1"/>
          </p:cNvSpPr>
          <p:nvPr/>
        </p:nvSpPr>
        <p:spPr bwMode="auto">
          <a:xfrm>
            <a:off x="1331913" y="549275"/>
            <a:ext cx="3384550" cy="935038"/>
          </a:xfrm>
          <a:prstGeom prst="rect">
            <a:avLst/>
          </a:prstGeom>
        </p:spPr>
        <p:txBody>
          <a:bodyPr wrap="none" fromWordArt="1">
            <a:prstTxWarp prst="textPlain">
              <a:avLst>
                <a:gd name="adj" fmla="val 50000"/>
              </a:avLst>
            </a:prstTxWarp>
          </a:bodyPr>
          <a:lstStyle/>
          <a:p>
            <a:r>
              <a:rPr lang="zh-CN" alt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rPr>
              <a:t>服藥要準時</a:t>
            </a:r>
            <a:endParaRPr 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endParaRPr>
          </a:p>
        </p:txBody>
      </p:sp>
      <p:pic>
        <p:nvPicPr>
          <p:cNvPr id="58374" name="Picture 6" descr="j022805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93176">
            <a:off x="5148263" y="188913"/>
            <a:ext cx="1727200" cy="14525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box(in)">
                                      <p:cBhvr>
                                        <p:cTn id="7" dur="500"/>
                                        <p:tgtEl>
                                          <p:spTgt spid="58371">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8371">
                                            <p:txEl>
                                              <p:pRg st="1" end="1"/>
                                            </p:txEl>
                                          </p:spTgt>
                                        </p:tgtEl>
                                        <p:attrNameLst>
                                          <p:attrName>style.visibility</p:attrName>
                                        </p:attrNameLst>
                                      </p:cBhvr>
                                      <p:to>
                                        <p:strVal val="visible"/>
                                      </p:to>
                                    </p:set>
                                    <p:animEffect transition="in" filter="box(in)">
                                      <p:cBhvr>
                                        <p:cTn id="10" dur="500"/>
                                        <p:tgtEl>
                                          <p:spTgt spid="58371">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58371">
                                            <p:txEl>
                                              <p:pRg st="2" end="2"/>
                                            </p:txEl>
                                          </p:spTgt>
                                        </p:tgtEl>
                                        <p:attrNameLst>
                                          <p:attrName>style.visibility</p:attrName>
                                        </p:attrNameLst>
                                      </p:cBhvr>
                                      <p:to>
                                        <p:strVal val="visible"/>
                                      </p:to>
                                    </p:set>
                                    <p:animEffect transition="in" filter="box(in)">
                                      <p:cBhvr>
                                        <p:cTn id="13" dur="500"/>
                                        <p:tgtEl>
                                          <p:spTgt spid="583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總結</a:t>
            </a:r>
            <a:endParaRPr lang="en-US" dirty="0"/>
          </a:p>
        </p:txBody>
      </p:sp>
      <p:sp>
        <p:nvSpPr>
          <p:cNvPr id="3" name="Content Placeholder 2"/>
          <p:cNvSpPr>
            <a:spLocks noGrp="1"/>
          </p:cNvSpPr>
          <p:nvPr>
            <p:ph idx="1"/>
          </p:nvPr>
        </p:nvSpPr>
        <p:spPr/>
        <p:txBody>
          <a:bodyPr/>
          <a:lstStyle/>
          <a:p>
            <a:pPr marL="0" indent="0">
              <a:buNone/>
            </a:pPr>
            <a:r>
              <a:rPr lang="zh-TW" altLang="en-US" sz="3400" b="1" dirty="0">
                <a:solidFill>
                  <a:srgbClr val="6600FF"/>
                </a:solidFill>
                <a:latin typeface="標楷體" panose="03000509000000000000" pitchFamily="65" charset="-120"/>
                <a:ea typeface="標楷體" panose="03000509000000000000" pitchFamily="65" charset="-120"/>
              </a:rPr>
              <a:t>胡亂</a:t>
            </a:r>
            <a:r>
              <a:rPr lang="zh-TW" altLang="en-US" sz="3400" b="1">
                <a:solidFill>
                  <a:srgbClr val="6600FF"/>
                </a:solidFill>
                <a:latin typeface="標楷體" panose="03000509000000000000" pitchFamily="65" charset="-120"/>
                <a:ea typeface="標楷體" panose="03000509000000000000" pitchFamily="65" charset="-120"/>
              </a:rPr>
              <a:t>服</a:t>
            </a:r>
            <a:r>
              <a:rPr lang="zh-TW" altLang="en-US" sz="3400" b="1" smtClean="0">
                <a:solidFill>
                  <a:srgbClr val="6600FF"/>
                </a:solidFill>
                <a:latin typeface="標楷體" panose="03000509000000000000" pitchFamily="65" charset="-120"/>
                <a:ea typeface="標楷體" panose="03000509000000000000" pitchFamily="65" charset="-120"/>
              </a:rPr>
              <a:t>用藥物，</a:t>
            </a:r>
            <a:r>
              <a:rPr lang="zh-TW" altLang="en-US" sz="3400" b="1" dirty="0">
                <a:solidFill>
                  <a:srgbClr val="6600FF"/>
                </a:solidFill>
                <a:latin typeface="標楷體" panose="03000509000000000000" pitchFamily="65" charset="-120"/>
                <a:ea typeface="標楷體" panose="03000509000000000000" pitchFamily="65" charset="-120"/>
              </a:rPr>
              <a:t>不但有機會令病情惡化，嚴重的更會危害身命，只有正確地服用藥物，才能有效地醫治和預防疾病，因此我們必須依照醫生的指示服食藥物。</a:t>
            </a:r>
            <a:endParaRPr lang="en-US" sz="3400" b="1" dirty="0">
              <a:solidFill>
                <a:srgbClr val="6600FF"/>
              </a:solidFill>
              <a:latin typeface="標楷體" panose="03000509000000000000" pitchFamily="65" charset="-120"/>
              <a:ea typeface="標楷體" panose="03000509000000000000" pitchFamily="65" charset="-120"/>
            </a:endParaRPr>
          </a:p>
        </p:txBody>
      </p:sp>
      <p:pic>
        <p:nvPicPr>
          <p:cNvPr id="4" name="Picture 4" descr="MCj0280990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672659">
            <a:off x="3286280" y="3871461"/>
            <a:ext cx="2571439" cy="2762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8949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學習目標</a:t>
            </a:r>
            <a:endParaRPr lang="en-US" dirty="0"/>
          </a:p>
        </p:txBody>
      </p:sp>
      <p:sp>
        <p:nvSpPr>
          <p:cNvPr id="3" name="Content Placeholder 2"/>
          <p:cNvSpPr>
            <a:spLocks noGrp="1"/>
          </p:cNvSpPr>
          <p:nvPr>
            <p:ph idx="1"/>
          </p:nvPr>
        </p:nvSpPr>
        <p:spPr/>
        <p:txBody>
          <a:bodyPr/>
          <a:lstStyle/>
          <a:p>
            <a:pPr lvl="0"/>
            <a:r>
              <a:rPr lang="zh-TW" altLang="en-US" dirty="0"/>
              <a:t>讓學生認識正確服用藥物的原則</a:t>
            </a:r>
            <a:endParaRPr lang="en-US" dirty="0"/>
          </a:p>
          <a:p>
            <a:pPr lvl="0"/>
            <a:r>
              <a:rPr lang="zh-TW" altLang="en-US" dirty="0"/>
              <a:t>明白服用藥物是需要按照醫生的處方及指示</a:t>
            </a:r>
            <a:endParaRPr lang="en-US" dirty="0"/>
          </a:p>
          <a:p>
            <a:r>
              <a:rPr lang="zh-TW" altLang="en-US" dirty="0"/>
              <a:t>培養學生謹慎對待藥物的</a:t>
            </a:r>
            <a:r>
              <a:rPr lang="zh-TW" altLang="en-US" dirty="0" smtClean="0"/>
              <a:t>態度</a:t>
            </a:r>
            <a:endParaRPr lang="en-US" altLang="zh-TW" dirty="0" smtClean="0"/>
          </a:p>
          <a:p>
            <a:r>
              <a:rPr lang="zh-TW" altLang="en-US" dirty="0"/>
              <a:t>價值觀和態度：自省、自律</a:t>
            </a:r>
            <a:endParaRPr lang="en-US" dirty="0"/>
          </a:p>
        </p:txBody>
      </p:sp>
    </p:spTree>
    <p:extLst>
      <p:ext uri="{BB962C8B-B14F-4D97-AF65-F5344CB8AC3E}">
        <p14:creationId xmlns:p14="http://schemas.microsoft.com/office/powerpoint/2010/main" val="2694799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小</a:t>
            </a:r>
            <a:r>
              <a:rPr lang="zh-TW" altLang="en-US" dirty="0"/>
              <a:t>甘生病了</a:t>
            </a:r>
            <a:r>
              <a:rPr lang="en-US" altLang="zh-TW" dirty="0"/>
              <a:t>(</a:t>
            </a:r>
            <a:r>
              <a:rPr lang="zh-TW" altLang="en-US" dirty="0"/>
              <a:t>一</a:t>
            </a:r>
            <a:r>
              <a:rPr lang="en-US" altLang="zh-TW" dirty="0"/>
              <a:t>) </a:t>
            </a:r>
            <a:endParaRPr lang="en-US"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5656" y="1772816"/>
            <a:ext cx="6156176" cy="4104117"/>
          </a:xfrm>
          <a:prstGeom prst="rect">
            <a:avLst/>
          </a:prstGeom>
        </p:spPr>
      </p:pic>
      <p:sp>
        <p:nvSpPr>
          <p:cNvPr id="5" name="TextBox 4"/>
          <p:cNvSpPr txBox="1"/>
          <p:nvPr/>
        </p:nvSpPr>
        <p:spPr>
          <a:xfrm>
            <a:off x="2411760" y="6093611"/>
            <a:ext cx="4008272" cy="276999"/>
          </a:xfrm>
          <a:prstGeom prst="rect">
            <a:avLst/>
          </a:prstGeom>
          <a:noFill/>
        </p:spPr>
        <p:txBody>
          <a:bodyPr wrap="square" rtlCol="0">
            <a:spAutoFit/>
          </a:bodyPr>
          <a:lstStyle/>
          <a:p>
            <a:r>
              <a:rPr lang="en-US" sz="1200" dirty="0" smtClean="0"/>
              <a:t>Designed by </a:t>
            </a:r>
            <a:r>
              <a:rPr lang="en-US" sz="1200" dirty="0" err="1" smtClean="0"/>
              <a:t>Freepik</a:t>
            </a:r>
            <a:r>
              <a:rPr lang="en-US" sz="1200" dirty="0" smtClean="0"/>
              <a:t> </a:t>
            </a:r>
            <a:r>
              <a:rPr lang="en-US" sz="1200" dirty="0"/>
              <a:t>(</a:t>
            </a:r>
            <a:r>
              <a:rPr lang="en-US" sz="1200" dirty="0">
                <a:hlinkClick r:id="rId4"/>
              </a:rPr>
              <a:t>www.freepik.com</a:t>
            </a:r>
            <a:r>
              <a:rPr lang="en-US" sz="1200" dirty="0"/>
              <a:t>)</a:t>
            </a:r>
          </a:p>
        </p:txBody>
      </p:sp>
    </p:spTree>
    <p:extLst>
      <p:ext uri="{BB962C8B-B14F-4D97-AF65-F5344CB8AC3E}">
        <p14:creationId xmlns:p14="http://schemas.microsoft.com/office/powerpoint/2010/main" val="1669394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小</a:t>
            </a:r>
            <a:r>
              <a:rPr lang="zh-TW" altLang="en-US" dirty="0"/>
              <a:t>甘生病了</a:t>
            </a:r>
            <a:r>
              <a:rPr lang="en-US" altLang="zh-TW" dirty="0" smtClean="0"/>
              <a:t>(</a:t>
            </a:r>
            <a:r>
              <a:rPr lang="zh-TW" altLang="en-US" dirty="0"/>
              <a:t>二</a:t>
            </a:r>
            <a:r>
              <a:rPr lang="en-US" altLang="zh-TW" dirty="0" smtClean="0"/>
              <a:t>) </a:t>
            </a:r>
            <a:endParaRPr lang="en-US"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5656" y="1772816"/>
            <a:ext cx="6156176" cy="4104117"/>
          </a:xfrm>
          <a:prstGeom prst="rect">
            <a:avLst/>
          </a:prstGeom>
        </p:spPr>
      </p:pic>
      <p:sp>
        <p:nvSpPr>
          <p:cNvPr id="5" name="TextBox 4"/>
          <p:cNvSpPr txBox="1"/>
          <p:nvPr/>
        </p:nvSpPr>
        <p:spPr>
          <a:xfrm>
            <a:off x="2411760" y="6093611"/>
            <a:ext cx="4008272" cy="276999"/>
          </a:xfrm>
          <a:prstGeom prst="rect">
            <a:avLst/>
          </a:prstGeom>
          <a:noFill/>
        </p:spPr>
        <p:txBody>
          <a:bodyPr wrap="square" rtlCol="0">
            <a:spAutoFit/>
          </a:bodyPr>
          <a:lstStyle/>
          <a:p>
            <a:r>
              <a:rPr lang="en-US" sz="1200" dirty="0" smtClean="0"/>
              <a:t>Designed by </a:t>
            </a:r>
            <a:r>
              <a:rPr lang="en-US" sz="1200" dirty="0" err="1" smtClean="0"/>
              <a:t>Freepik</a:t>
            </a:r>
            <a:r>
              <a:rPr lang="en-US" sz="1200" dirty="0" smtClean="0"/>
              <a:t> </a:t>
            </a:r>
            <a:r>
              <a:rPr lang="en-US" sz="1200" dirty="0"/>
              <a:t>(</a:t>
            </a:r>
            <a:r>
              <a:rPr lang="en-US" sz="1200" dirty="0">
                <a:hlinkClick r:id="rId4"/>
              </a:rPr>
              <a:t>www.freepik.com</a:t>
            </a:r>
            <a:r>
              <a:rPr lang="en-US" sz="1200" dirty="0"/>
              <a:t>)</a:t>
            </a:r>
          </a:p>
        </p:txBody>
      </p:sp>
    </p:spTree>
    <p:extLst>
      <p:ext uri="{BB962C8B-B14F-4D97-AF65-F5344CB8AC3E}">
        <p14:creationId xmlns:p14="http://schemas.microsoft.com/office/powerpoint/2010/main" val="2328735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3" name="Rectangle 9"/>
          <p:cNvSpPr>
            <a:spLocks noGrp="1" noChangeArrowheads="1"/>
          </p:cNvSpPr>
          <p:nvPr>
            <p:ph type="title"/>
          </p:nvPr>
        </p:nvSpPr>
        <p:spPr>
          <a:xfrm>
            <a:off x="323850" y="476250"/>
            <a:ext cx="7399338" cy="1006475"/>
          </a:xfrm>
        </p:spPr>
        <p:txBody>
          <a:bodyPr/>
          <a:lstStyle/>
          <a:p>
            <a:r>
              <a:rPr lang="en-US" altLang="zh-TW" sz="3500">
                <a:solidFill>
                  <a:srgbClr val="F60A6F"/>
                </a:solidFill>
              </a:rPr>
              <a:t/>
            </a:r>
            <a:br>
              <a:rPr lang="en-US" altLang="zh-TW" sz="3500">
                <a:solidFill>
                  <a:srgbClr val="F60A6F"/>
                </a:solidFill>
              </a:rPr>
            </a:br>
            <a:r>
              <a:rPr lang="en-US" altLang="zh-TW" sz="3500">
                <a:solidFill>
                  <a:srgbClr val="F60A6F"/>
                </a:solidFill>
              </a:rPr>
              <a:t/>
            </a:r>
            <a:br>
              <a:rPr lang="en-US" altLang="zh-TW" sz="3500">
                <a:solidFill>
                  <a:srgbClr val="F60A6F"/>
                </a:solidFill>
              </a:rPr>
            </a:br>
            <a:r>
              <a:rPr lang="en-US" altLang="zh-TW" sz="5400">
                <a:solidFill>
                  <a:srgbClr val="F60A6F"/>
                </a:solidFill>
              </a:rPr>
              <a:t/>
            </a:r>
            <a:br>
              <a:rPr lang="en-US" altLang="zh-TW" sz="5400">
                <a:solidFill>
                  <a:srgbClr val="F60A6F"/>
                </a:solidFill>
              </a:rPr>
            </a:br>
            <a:r>
              <a:rPr lang="en-US" altLang="zh-TW" sz="5400">
                <a:solidFill>
                  <a:srgbClr val="F60A6F"/>
                </a:solidFill>
              </a:rPr>
              <a:t> </a:t>
            </a:r>
            <a:r>
              <a:rPr lang="en-US" altLang="zh-TW" sz="5400">
                <a:solidFill>
                  <a:srgbClr val="4A21DF"/>
                </a:solidFill>
              </a:rPr>
              <a:t>1.</a:t>
            </a:r>
            <a:r>
              <a:rPr lang="en-US" altLang="zh-TW" sz="3500">
                <a:solidFill>
                  <a:srgbClr val="4A21DF"/>
                </a:solidFill>
              </a:rPr>
              <a:t>  </a:t>
            </a:r>
          </a:p>
        </p:txBody>
      </p:sp>
      <p:sp>
        <p:nvSpPr>
          <p:cNvPr id="36876" name="Text Box 12"/>
          <p:cNvSpPr txBox="1">
            <a:spLocks noChangeArrowheads="1"/>
          </p:cNvSpPr>
          <p:nvPr/>
        </p:nvSpPr>
        <p:spPr bwMode="auto">
          <a:xfrm>
            <a:off x="971550" y="1700213"/>
            <a:ext cx="7489825" cy="255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zh-TW" altLang="en-US" sz="5400" b="1">
                <a:solidFill>
                  <a:srgbClr val="036345"/>
                </a:solidFill>
                <a:ea typeface="標楷體" panose="03000509000000000000" pitchFamily="65" charset="-120"/>
              </a:rPr>
              <a:t>假如我們有</a:t>
            </a:r>
            <a:r>
              <a:rPr lang="zh-TW" altLang="en-US" sz="5400" b="1" u="sng">
                <a:solidFill>
                  <a:srgbClr val="036345"/>
                </a:solidFill>
                <a:ea typeface="標楷體" panose="03000509000000000000" pitchFamily="65" charset="-120"/>
              </a:rPr>
              <a:t>相同</a:t>
            </a:r>
            <a:r>
              <a:rPr lang="zh-TW" altLang="en-US" sz="5400" b="1">
                <a:solidFill>
                  <a:srgbClr val="036345"/>
                </a:solidFill>
                <a:ea typeface="標楷體" panose="03000509000000000000" pitchFamily="65" charset="-120"/>
              </a:rPr>
              <a:t>的</a:t>
            </a:r>
            <a:r>
              <a:rPr lang="zh-TW" altLang="en-US" sz="5400" b="1" u="sng">
                <a:solidFill>
                  <a:srgbClr val="036345"/>
                </a:solidFill>
                <a:ea typeface="標楷體" panose="03000509000000000000" pitchFamily="65" charset="-120"/>
              </a:rPr>
              <a:t>疾病</a:t>
            </a:r>
            <a:r>
              <a:rPr lang="zh-TW" altLang="en-US" sz="5400" b="1">
                <a:solidFill>
                  <a:srgbClr val="036345"/>
                </a:solidFill>
                <a:ea typeface="標楷體" panose="03000509000000000000" pitchFamily="65" charset="-120"/>
              </a:rPr>
              <a:t>或</a:t>
            </a:r>
            <a:r>
              <a:rPr lang="zh-TW" altLang="en-US" sz="5400" b="1" u="sng">
                <a:solidFill>
                  <a:srgbClr val="036345"/>
                </a:solidFill>
                <a:ea typeface="標楷體" panose="03000509000000000000" pitchFamily="65" charset="-120"/>
              </a:rPr>
              <a:t>病徵</a:t>
            </a:r>
            <a:r>
              <a:rPr lang="zh-TW" altLang="en-US" sz="5400" b="1">
                <a:solidFill>
                  <a:srgbClr val="036345"/>
                </a:solidFill>
                <a:ea typeface="標楷體" panose="03000509000000000000" pitchFamily="65" charset="-120"/>
              </a:rPr>
              <a:t>，我們可以共用醫生處方的藥物嗎？</a:t>
            </a:r>
          </a:p>
        </p:txBody>
      </p:sp>
      <p:sp>
        <p:nvSpPr>
          <p:cNvPr id="36879" name="WordArt 15"/>
          <p:cNvSpPr>
            <a:spLocks noChangeArrowheads="1" noChangeShapeType="1" noTextEdit="1"/>
          </p:cNvSpPr>
          <p:nvPr/>
        </p:nvSpPr>
        <p:spPr bwMode="auto">
          <a:xfrm>
            <a:off x="1331913" y="620713"/>
            <a:ext cx="2449512" cy="792162"/>
          </a:xfrm>
          <a:prstGeom prst="rect">
            <a:avLst/>
          </a:prstGeom>
        </p:spPr>
        <p:txBody>
          <a:bodyPr wrap="none" fromWordArt="1">
            <a:prstTxWarp prst="textPlain">
              <a:avLst>
                <a:gd name="adj" fmla="val 50000"/>
              </a:avLst>
            </a:prstTxWarp>
          </a:bodyPr>
          <a:lstStyle/>
          <a:p>
            <a:r>
              <a:rPr lang="zh-CN" alt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rPr>
              <a:t>不分你我 </a:t>
            </a:r>
            <a:endParaRPr 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endParaRPr>
          </a:p>
        </p:txBody>
      </p:sp>
      <p:sp>
        <p:nvSpPr>
          <p:cNvPr id="36880" name="Text Box 16"/>
          <p:cNvSpPr txBox="1">
            <a:spLocks noChangeArrowheads="1"/>
          </p:cNvSpPr>
          <p:nvPr/>
        </p:nvSpPr>
        <p:spPr bwMode="auto">
          <a:xfrm>
            <a:off x="1116013" y="4437063"/>
            <a:ext cx="74168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zh-TW" altLang="en-US" sz="5400" b="1">
                <a:solidFill>
                  <a:srgbClr val="6600FF"/>
                </a:solidFill>
                <a:ea typeface="標楷體" panose="03000509000000000000" pitchFamily="65" charset="-120"/>
              </a:rPr>
              <a:t>不可以。</a:t>
            </a:r>
          </a:p>
        </p:txBody>
      </p:sp>
      <p:pic>
        <p:nvPicPr>
          <p:cNvPr id="36881" name="Picture 17" descr="j041886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325" y="4508500"/>
            <a:ext cx="2087563" cy="1943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6881"/>
                                        </p:tgtEl>
                                        <p:attrNameLst>
                                          <p:attrName>style.visibility</p:attrName>
                                        </p:attrNameLst>
                                      </p:cBhvr>
                                      <p:to>
                                        <p:strVal val="visible"/>
                                      </p:to>
                                    </p:set>
                                    <p:anim calcmode="lin" valueType="num">
                                      <p:cBhvr additive="base">
                                        <p:cTn id="7" dur="500" fill="hold"/>
                                        <p:tgtEl>
                                          <p:spTgt spid="36881"/>
                                        </p:tgtEl>
                                        <p:attrNameLst>
                                          <p:attrName>ppt_x</p:attrName>
                                        </p:attrNameLst>
                                      </p:cBhvr>
                                      <p:tavLst>
                                        <p:tav tm="0">
                                          <p:val>
                                            <p:strVal val="#ppt_x"/>
                                          </p:val>
                                        </p:tav>
                                        <p:tav tm="100000">
                                          <p:val>
                                            <p:strVal val="#ppt_x"/>
                                          </p:val>
                                        </p:tav>
                                      </p:tavLst>
                                    </p:anim>
                                    <p:anim calcmode="lin" valueType="num">
                                      <p:cBhvr additive="base">
                                        <p:cTn id="8" dur="500" fill="hold"/>
                                        <p:tgtEl>
                                          <p:spTgt spid="3688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6876"/>
                                        </p:tgtEl>
                                        <p:attrNameLst>
                                          <p:attrName>style.visibility</p:attrName>
                                        </p:attrNameLst>
                                      </p:cBhvr>
                                      <p:to>
                                        <p:strVal val="visible"/>
                                      </p:to>
                                    </p:set>
                                    <p:animEffect transition="in" filter="box(in)">
                                      <p:cBhvr>
                                        <p:cTn id="13" dur="500"/>
                                        <p:tgtEl>
                                          <p:spTgt spid="3687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nodeType="clickEffect">
                                  <p:stCondLst>
                                    <p:cond delay="0"/>
                                  </p:stCondLst>
                                  <p:childTnLst>
                                    <p:set>
                                      <p:cBhvr>
                                        <p:cTn id="17" dur="1" fill="hold">
                                          <p:stCondLst>
                                            <p:cond delay="0"/>
                                          </p:stCondLst>
                                        </p:cTn>
                                        <p:tgtEl>
                                          <p:spTgt spid="36880">
                                            <p:txEl>
                                              <p:pRg st="0" end="0"/>
                                            </p:txEl>
                                          </p:spTgt>
                                        </p:tgtEl>
                                        <p:attrNameLst>
                                          <p:attrName>style.visibility</p:attrName>
                                        </p:attrNameLst>
                                      </p:cBhvr>
                                      <p:to>
                                        <p:strVal val="visible"/>
                                      </p:to>
                                    </p:set>
                                    <p:anim calcmode="lin" valueType="num">
                                      <p:cBhvr additive="base">
                                        <p:cTn id="18" dur="500" fill="hold"/>
                                        <p:tgtEl>
                                          <p:spTgt spid="36880">
                                            <p:txEl>
                                              <p:pRg st="0" end="0"/>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688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zh-TW" altLang="en-US" sz="6700" b="0">
                <a:solidFill>
                  <a:srgbClr val="036345"/>
                </a:solidFill>
                <a:ea typeface="標楷體" panose="03000509000000000000" pitchFamily="65" charset="-120"/>
              </a:rPr>
              <a:t>為什麼？</a:t>
            </a:r>
          </a:p>
        </p:txBody>
      </p:sp>
      <p:sp>
        <p:nvSpPr>
          <p:cNvPr id="71683" name="Rectangle 3"/>
          <p:cNvSpPr>
            <a:spLocks noGrp="1" noChangeArrowheads="1"/>
          </p:cNvSpPr>
          <p:nvPr>
            <p:ph type="body" idx="1"/>
          </p:nvPr>
        </p:nvSpPr>
        <p:spPr/>
        <p:txBody>
          <a:bodyPr/>
          <a:lstStyle/>
          <a:p>
            <a:r>
              <a:rPr lang="zh-TW" altLang="en-US" sz="5400" b="1">
                <a:solidFill>
                  <a:srgbClr val="6600FF"/>
                </a:solidFill>
                <a:ea typeface="標楷體" panose="03000509000000000000" pitchFamily="65" charset="-120"/>
              </a:rPr>
              <a:t>因為醫生處方的</a:t>
            </a:r>
            <a:r>
              <a:rPr lang="zh-TW" altLang="en-US" sz="5400" b="1" u="sng">
                <a:solidFill>
                  <a:srgbClr val="6600FF"/>
                </a:solidFill>
                <a:ea typeface="標楷體" panose="03000509000000000000" pitchFamily="65" charset="-120"/>
              </a:rPr>
              <a:t>藥物</a:t>
            </a:r>
            <a:r>
              <a:rPr lang="zh-TW" altLang="en-US" sz="5400" b="1">
                <a:solidFill>
                  <a:srgbClr val="6600FF"/>
                </a:solidFill>
                <a:ea typeface="標楷體" panose="03000509000000000000" pitchFamily="65" charset="-120"/>
              </a:rPr>
              <a:t>及</a:t>
            </a:r>
            <a:r>
              <a:rPr lang="zh-TW" altLang="en-US" sz="5400" b="1" u="sng">
                <a:solidFill>
                  <a:srgbClr val="6600FF"/>
                </a:solidFill>
                <a:ea typeface="標楷體" panose="03000509000000000000" pitchFamily="65" charset="-120"/>
              </a:rPr>
              <a:t>劑量</a:t>
            </a:r>
            <a:r>
              <a:rPr lang="zh-TW" altLang="en-US" sz="5400" b="1">
                <a:solidFill>
                  <a:srgbClr val="6600FF"/>
                </a:solidFill>
                <a:ea typeface="標楷體" panose="03000509000000000000" pitchFamily="65" charset="-120"/>
              </a:rPr>
              <a:t>是根據你個人的需要而定的，</a:t>
            </a:r>
          </a:p>
          <a:p>
            <a:r>
              <a:rPr lang="zh-TW" altLang="en-US" sz="5400" b="1">
                <a:solidFill>
                  <a:srgbClr val="6600FF"/>
                </a:solidFill>
                <a:ea typeface="標楷體" panose="03000509000000000000" pitchFamily="65" charset="-120"/>
              </a:rPr>
              <a:t>所以我們</a:t>
            </a:r>
            <a:r>
              <a:rPr lang="zh-TW" altLang="en-US" sz="5400" b="1" u="sng">
                <a:solidFill>
                  <a:srgbClr val="F60A6F"/>
                </a:solidFill>
                <a:ea typeface="標楷體" panose="03000509000000000000" pitchFamily="65" charset="-120"/>
              </a:rPr>
              <a:t>不可</a:t>
            </a:r>
            <a:r>
              <a:rPr lang="zh-TW" altLang="en-US" sz="5400" b="1">
                <a:solidFill>
                  <a:srgbClr val="6600FF"/>
                </a:solidFill>
                <a:ea typeface="標楷體" panose="03000509000000000000" pitchFamily="65" charset="-120"/>
              </a:rPr>
              <a:t>隨便服用別人的藥物。</a:t>
            </a:r>
          </a:p>
        </p:txBody>
      </p:sp>
      <p:pic>
        <p:nvPicPr>
          <p:cNvPr id="71684" name="Picture 4" descr="j041886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1500" y="0"/>
            <a:ext cx="2087563" cy="1943100"/>
          </a:xfrm>
          <a:prstGeom prst="rect">
            <a:avLst/>
          </a:prstGeom>
          <a:noFill/>
          <a:extLst>
            <a:ext uri="{909E8E84-426E-40DD-AFC4-6F175D3DCCD1}">
              <a14:hiddenFill xmlns:a14="http://schemas.microsoft.com/office/drawing/2010/main">
                <a:solidFill>
                  <a:srgbClr val="FFFFFF"/>
                </a:solidFill>
              </a14:hiddenFill>
            </a:ext>
          </a:extLst>
        </p:spPr>
      </p:pic>
      <p:grpSp>
        <p:nvGrpSpPr>
          <p:cNvPr id="71685" name="Group 5"/>
          <p:cNvGrpSpPr>
            <a:grpSpLocks/>
          </p:cNvGrpSpPr>
          <p:nvPr/>
        </p:nvGrpSpPr>
        <p:grpSpPr bwMode="auto">
          <a:xfrm rot="215683">
            <a:off x="5795963" y="0"/>
            <a:ext cx="1871662" cy="1871663"/>
            <a:chOff x="1610" y="2976"/>
            <a:chExt cx="1179" cy="1179"/>
          </a:xfrm>
        </p:grpSpPr>
        <p:sp>
          <p:nvSpPr>
            <p:cNvPr id="71686" name="AutoShape 6"/>
            <p:cNvSpPr>
              <a:spLocks noChangeArrowheads="1"/>
            </p:cNvSpPr>
            <p:nvPr/>
          </p:nvSpPr>
          <p:spPr bwMode="auto">
            <a:xfrm rot="2643531">
              <a:off x="1610" y="3475"/>
              <a:ext cx="1179" cy="137"/>
            </a:xfrm>
            <a:prstGeom prst="flowChartProcess">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87" name="AutoShape 7"/>
            <p:cNvSpPr>
              <a:spLocks noChangeArrowheads="1"/>
            </p:cNvSpPr>
            <p:nvPr/>
          </p:nvSpPr>
          <p:spPr bwMode="auto">
            <a:xfrm rot="7434511">
              <a:off x="1588" y="3497"/>
              <a:ext cx="1179" cy="137"/>
            </a:xfrm>
            <a:prstGeom prst="flowChartProcess">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71685"/>
                                        </p:tgtEl>
                                        <p:attrNameLst>
                                          <p:attrName>style.visibility</p:attrName>
                                        </p:attrNameLst>
                                      </p:cBhvr>
                                      <p:to>
                                        <p:strVal val="visible"/>
                                      </p:to>
                                    </p:set>
                                    <p:anim calcmode="lin" valueType="num">
                                      <p:cBhvr additive="base">
                                        <p:cTn id="15" dur="500" fill="hold"/>
                                        <p:tgtEl>
                                          <p:spTgt spid="71685"/>
                                        </p:tgtEl>
                                        <p:attrNameLst>
                                          <p:attrName>ppt_x</p:attrName>
                                        </p:attrNameLst>
                                      </p:cBhvr>
                                      <p:tavLst>
                                        <p:tav tm="0">
                                          <p:val>
                                            <p:strVal val="#ppt_x"/>
                                          </p:val>
                                        </p:tav>
                                        <p:tav tm="100000">
                                          <p:val>
                                            <p:strVal val="#ppt_x"/>
                                          </p:val>
                                        </p:tav>
                                      </p:tavLst>
                                    </p:anim>
                                    <p:anim calcmode="lin" valueType="num">
                                      <p:cBhvr additive="base">
                                        <p:cTn id="16" dur="500" fill="hold"/>
                                        <p:tgtEl>
                                          <p:spTgt spid="716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zh-TW" sz="5400"/>
              <a:t>2.</a:t>
            </a:r>
          </a:p>
        </p:txBody>
      </p:sp>
      <p:sp>
        <p:nvSpPr>
          <p:cNvPr id="69635"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en-US" altLang="zh-TW" sz="2800" b="1" dirty="0">
                <a:solidFill>
                  <a:srgbClr val="036345"/>
                </a:solidFill>
                <a:latin typeface="標楷體" panose="03000509000000000000" pitchFamily="65" charset="-120"/>
                <a:ea typeface="標楷體" panose="03000509000000000000" pitchFamily="65" charset="-120"/>
              </a:rPr>
              <a:t>  </a:t>
            </a:r>
            <a:r>
              <a:rPr lang="zh-TW" altLang="en-US" sz="5400" b="1" dirty="0">
                <a:solidFill>
                  <a:srgbClr val="036345"/>
                </a:solidFill>
                <a:latin typeface="標楷體" panose="03000509000000000000" pitchFamily="65" charset="-120"/>
                <a:ea typeface="標楷體" panose="03000509000000000000" pitchFamily="65" charset="-120"/>
              </a:rPr>
              <a:t>醫生所處方的藥物一般都會附有</a:t>
            </a:r>
            <a:r>
              <a:rPr lang="zh-TW" altLang="en-US" sz="5400" b="1" u="sng" dirty="0">
                <a:solidFill>
                  <a:srgbClr val="036345"/>
                </a:solidFill>
                <a:latin typeface="標楷體" panose="03000509000000000000" pitchFamily="65" charset="-120"/>
                <a:ea typeface="標楷體" panose="03000509000000000000" pitchFamily="65" charset="-120"/>
              </a:rPr>
              <a:t>藥物標籤</a:t>
            </a:r>
          </a:p>
          <a:p>
            <a:pPr>
              <a:lnSpc>
                <a:spcPct val="90000"/>
              </a:lnSpc>
              <a:buFont typeface="Wingdings" panose="05000000000000000000" pitchFamily="2" charset="2"/>
              <a:buNone/>
            </a:pPr>
            <a:r>
              <a:rPr lang="en-US" altLang="zh-TW" sz="5400" b="1" dirty="0">
                <a:solidFill>
                  <a:srgbClr val="036345"/>
                </a:solidFill>
                <a:latin typeface="標楷體" panose="03000509000000000000" pitchFamily="65" charset="-120"/>
                <a:ea typeface="標楷體" panose="03000509000000000000" pitchFamily="65" charset="-120"/>
              </a:rPr>
              <a:t>(</a:t>
            </a:r>
            <a:r>
              <a:rPr lang="zh-TW" altLang="en-US" sz="5400" b="1" dirty="0">
                <a:solidFill>
                  <a:srgbClr val="036345"/>
                </a:solidFill>
                <a:latin typeface="標楷體" panose="03000509000000000000" pitchFamily="65" charset="-120"/>
                <a:ea typeface="標楷體" panose="03000509000000000000" pitchFamily="65" charset="-120"/>
              </a:rPr>
              <a:t>一般會寫在存放藥物的袋子或藥樽上</a:t>
            </a:r>
            <a:r>
              <a:rPr lang="en-US" altLang="zh-TW" sz="5400" b="1" dirty="0">
                <a:solidFill>
                  <a:srgbClr val="036345"/>
                </a:solidFill>
                <a:latin typeface="標楷體" panose="03000509000000000000" pitchFamily="65" charset="-120"/>
                <a:ea typeface="標楷體" panose="03000509000000000000" pitchFamily="65" charset="-120"/>
              </a:rPr>
              <a:t>)</a:t>
            </a:r>
            <a:r>
              <a:rPr lang="zh-TW" altLang="en-US" sz="5400" b="1" dirty="0">
                <a:solidFill>
                  <a:srgbClr val="036345"/>
                </a:solidFill>
                <a:latin typeface="標楷體" panose="03000509000000000000" pitchFamily="65" charset="-120"/>
                <a:ea typeface="標楷體" panose="03000509000000000000" pitchFamily="65" charset="-120"/>
              </a:rPr>
              <a:t>，</a:t>
            </a:r>
          </a:p>
          <a:p>
            <a:pPr>
              <a:lnSpc>
                <a:spcPct val="90000"/>
              </a:lnSpc>
              <a:buFont typeface="Wingdings" panose="05000000000000000000" pitchFamily="2" charset="2"/>
              <a:buNone/>
            </a:pPr>
            <a:r>
              <a:rPr lang="zh-TW" altLang="en-US" dirty="0">
                <a:solidFill>
                  <a:srgbClr val="036345"/>
                </a:solidFill>
              </a:rPr>
              <a:t>    </a:t>
            </a:r>
            <a:endParaRPr lang="zh-TW" altLang="en-US" sz="2800" b="1" dirty="0">
              <a:solidFill>
                <a:srgbClr val="6600FF"/>
              </a:solidFill>
              <a:latin typeface="標楷體" panose="03000509000000000000" pitchFamily="65" charset="-120"/>
              <a:ea typeface="標楷體" panose="03000509000000000000" pitchFamily="65" charset="-120"/>
            </a:endParaRPr>
          </a:p>
          <a:p>
            <a:pPr>
              <a:lnSpc>
                <a:spcPct val="90000"/>
              </a:lnSpc>
              <a:buFont typeface="Wingdings" panose="05000000000000000000" pitchFamily="2" charset="2"/>
              <a:buNone/>
            </a:pPr>
            <a:r>
              <a:rPr lang="zh-TW" altLang="en-US" sz="3200" dirty="0">
                <a:solidFill>
                  <a:srgbClr val="036345"/>
                </a:solidFill>
                <a:latin typeface="標楷體" panose="03000509000000000000" pitchFamily="65" charset="-120"/>
                <a:ea typeface="標楷體" panose="03000509000000000000" pitchFamily="65" charset="-120"/>
              </a:rPr>
              <a:t>    </a:t>
            </a:r>
          </a:p>
        </p:txBody>
      </p:sp>
      <p:sp>
        <p:nvSpPr>
          <p:cNvPr id="69636" name="WordArt 4"/>
          <p:cNvSpPr>
            <a:spLocks noChangeArrowheads="1" noChangeShapeType="1" noTextEdit="1"/>
          </p:cNvSpPr>
          <p:nvPr/>
        </p:nvSpPr>
        <p:spPr bwMode="auto">
          <a:xfrm>
            <a:off x="1187450" y="476250"/>
            <a:ext cx="4464050" cy="863600"/>
          </a:xfrm>
          <a:prstGeom prst="rect">
            <a:avLst/>
          </a:prstGeom>
        </p:spPr>
        <p:txBody>
          <a:bodyPr wrap="none" fromWordArt="1">
            <a:prstTxWarp prst="textPlain">
              <a:avLst>
                <a:gd name="adj" fmla="val 50000"/>
              </a:avLst>
            </a:prstTxWarp>
          </a:bodyPr>
          <a:lstStyle/>
          <a:p>
            <a:r>
              <a:rPr lang="zh-TW" alt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rPr>
              <a:t>藥物標籤話你知</a:t>
            </a:r>
            <a:endParaRPr 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endParaRPr>
          </a:p>
        </p:txBody>
      </p:sp>
      <p:pic>
        <p:nvPicPr>
          <p:cNvPr id="69637" name="Picture 5" descr="j03899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7763" y="4365625"/>
            <a:ext cx="2376487" cy="2005013"/>
          </a:xfrm>
          <a:prstGeom prst="rect">
            <a:avLst/>
          </a:prstGeom>
          <a:noFill/>
          <a:extLst>
            <a:ext uri="{909E8E84-426E-40DD-AFC4-6F175D3DCCD1}">
              <a14:hiddenFill xmlns:a14="http://schemas.microsoft.com/office/drawing/2010/main">
                <a:solidFill>
                  <a:srgbClr val="FFFFFF"/>
                </a:solidFill>
              </a14:hiddenFill>
            </a:ext>
          </a:extLst>
        </p:spPr>
      </p:pic>
      <p:sp>
        <p:nvSpPr>
          <p:cNvPr id="69645" name="AutoShape 13"/>
          <p:cNvSpPr>
            <a:spLocks noChangeArrowheads="1"/>
          </p:cNvSpPr>
          <p:nvPr/>
        </p:nvSpPr>
        <p:spPr bwMode="auto">
          <a:xfrm rot="9731529" flipH="1">
            <a:off x="4493910" y="4719235"/>
            <a:ext cx="2520950" cy="1296988"/>
          </a:xfrm>
          <a:custGeom>
            <a:avLst/>
            <a:gdLst>
              <a:gd name="G0" fmla="+- 14838 0 0"/>
              <a:gd name="G1" fmla="+- 4593 0 0"/>
              <a:gd name="G2" fmla="+- 12158 0 4593"/>
              <a:gd name="G3" fmla="+- G2 0 4593"/>
              <a:gd name="G4" fmla="*/ G3 32768 32059"/>
              <a:gd name="G5" fmla="*/ G4 1 2"/>
              <a:gd name="G6" fmla="+- 21600 0 14838"/>
              <a:gd name="G7" fmla="*/ G6 4593 6079"/>
              <a:gd name="G8" fmla="+- G7 14838 0"/>
              <a:gd name="T0" fmla="*/ 14838 w 21600"/>
              <a:gd name="T1" fmla="*/ 0 h 21600"/>
              <a:gd name="T2" fmla="*/ 14838 w 21600"/>
              <a:gd name="T3" fmla="*/ 12158 h 21600"/>
              <a:gd name="T4" fmla="*/ 1519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4838" y="0"/>
                </a:lnTo>
                <a:lnTo>
                  <a:pt x="14838" y="4593"/>
                </a:lnTo>
                <a:lnTo>
                  <a:pt x="12427" y="4593"/>
                </a:lnTo>
                <a:cubicBezTo>
                  <a:pt x="5564" y="4593"/>
                  <a:pt x="0" y="7980"/>
                  <a:pt x="0" y="12158"/>
                </a:cubicBezTo>
                <a:lnTo>
                  <a:pt x="0" y="21600"/>
                </a:lnTo>
                <a:lnTo>
                  <a:pt x="3038" y="21600"/>
                </a:lnTo>
                <a:lnTo>
                  <a:pt x="3038" y="12158"/>
                </a:lnTo>
                <a:cubicBezTo>
                  <a:pt x="3038" y="9621"/>
                  <a:pt x="7242" y="7565"/>
                  <a:pt x="12427" y="7565"/>
                </a:cubicBezTo>
                <a:lnTo>
                  <a:pt x="14838" y="7565"/>
                </a:lnTo>
                <a:lnTo>
                  <a:pt x="14838" y="12158"/>
                </a:lnTo>
                <a:close/>
              </a:path>
            </a:pathLst>
          </a:cu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69646" name="Picture 14" descr="j02868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1863" y="333375"/>
            <a:ext cx="1728787" cy="13954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69646"/>
                                        </p:tgtEl>
                                        <p:attrNameLst>
                                          <p:attrName>style.visibility</p:attrName>
                                        </p:attrNameLst>
                                      </p:cBhvr>
                                      <p:to>
                                        <p:strVal val="visible"/>
                                      </p:to>
                                    </p:set>
                                    <p:animEffect transition="in" filter="blinds(horizontal)">
                                      <p:cBhvr>
                                        <p:cTn id="7" dur="500"/>
                                        <p:tgtEl>
                                          <p:spTgt spid="696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9635">
                                            <p:txEl>
                                              <p:pRg st="0" end="0"/>
                                            </p:txEl>
                                          </p:spTgt>
                                        </p:tgtEl>
                                        <p:attrNameLst>
                                          <p:attrName>style.visibility</p:attrName>
                                        </p:attrNameLst>
                                      </p:cBhvr>
                                      <p:to>
                                        <p:strVal val="visible"/>
                                      </p:to>
                                    </p:set>
                                    <p:animEffect transition="in" filter="box(in)">
                                      <p:cBhvr>
                                        <p:cTn id="12" dur="500"/>
                                        <p:tgtEl>
                                          <p:spTgt spid="696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9635">
                                            <p:txEl>
                                              <p:pRg st="1" end="1"/>
                                            </p:txEl>
                                          </p:spTgt>
                                        </p:tgtEl>
                                        <p:attrNameLst>
                                          <p:attrName>style.visibility</p:attrName>
                                        </p:attrNameLst>
                                      </p:cBhvr>
                                      <p:to>
                                        <p:strVal val="visible"/>
                                      </p:to>
                                    </p:set>
                                    <p:animEffect transition="in" filter="box(in)">
                                      <p:cBhvr>
                                        <p:cTn id="17" dur="500"/>
                                        <p:tgtEl>
                                          <p:spTgt spid="696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69645"/>
                                        </p:tgtEl>
                                        <p:attrNameLst>
                                          <p:attrName>style.visibility</p:attrName>
                                        </p:attrNameLst>
                                      </p:cBhvr>
                                      <p:to>
                                        <p:strVal val="visible"/>
                                      </p:to>
                                    </p:set>
                                    <p:anim calcmode="lin" valueType="num">
                                      <p:cBhvr additive="base">
                                        <p:cTn id="22" dur="500" fill="hold"/>
                                        <p:tgtEl>
                                          <p:spTgt spid="69645"/>
                                        </p:tgtEl>
                                        <p:attrNameLst>
                                          <p:attrName>ppt_x</p:attrName>
                                        </p:attrNameLst>
                                      </p:cBhvr>
                                      <p:tavLst>
                                        <p:tav tm="0">
                                          <p:val>
                                            <p:strVal val="#ppt_x"/>
                                          </p:val>
                                        </p:tav>
                                        <p:tav tm="100000">
                                          <p:val>
                                            <p:strVal val="#ppt_x"/>
                                          </p:val>
                                        </p:tav>
                                      </p:tavLst>
                                    </p:anim>
                                    <p:anim calcmode="lin" valueType="num">
                                      <p:cBhvr additive="base">
                                        <p:cTn id="23" dur="500" fill="hold"/>
                                        <p:tgtEl>
                                          <p:spTgt spid="69645"/>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500"/>
                            </p:stCondLst>
                            <p:childTnLst>
                              <p:par>
                                <p:cTn id="25" presetID="3" presetClass="entr" presetSubtype="10" fill="hold" nodeType="afterEffect">
                                  <p:stCondLst>
                                    <p:cond delay="0"/>
                                  </p:stCondLst>
                                  <p:childTnLst>
                                    <p:set>
                                      <p:cBhvr>
                                        <p:cTn id="26" dur="1" fill="hold">
                                          <p:stCondLst>
                                            <p:cond delay="0"/>
                                          </p:stCondLst>
                                        </p:cTn>
                                        <p:tgtEl>
                                          <p:spTgt spid="69637"/>
                                        </p:tgtEl>
                                        <p:attrNameLst>
                                          <p:attrName>style.visibility</p:attrName>
                                        </p:attrNameLst>
                                      </p:cBhvr>
                                      <p:to>
                                        <p:strVal val="visible"/>
                                      </p:to>
                                    </p:set>
                                    <p:animEffect transition="in" filter="blinds(horizontal)">
                                      <p:cBhvr>
                                        <p:cTn id="27" dur="500"/>
                                        <p:tgtEl>
                                          <p:spTgt spid="69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endParaRPr lang="en-US" altLang="en-US"/>
          </a:p>
        </p:txBody>
      </p:sp>
      <p:sp>
        <p:nvSpPr>
          <p:cNvPr id="72707" name="Rectangle 3"/>
          <p:cNvSpPr>
            <a:spLocks noGrp="1" noChangeArrowheads="1"/>
          </p:cNvSpPr>
          <p:nvPr>
            <p:ph type="body" idx="1"/>
          </p:nvPr>
        </p:nvSpPr>
        <p:spPr/>
        <p:txBody>
          <a:bodyPr/>
          <a:lstStyle/>
          <a:p>
            <a:pPr>
              <a:buFont typeface="Wingdings" panose="05000000000000000000" pitchFamily="2" charset="2"/>
              <a:buNone/>
            </a:pPr>
            <a:r>
              <a:rPr lang="en-US" altLang="zh-TW" sz="5400">
                <a:solidFill>
                  <a:srgbClr val="036345"/>
                </a:solidFill>
              </a:rPr>
              <a:t>1</a:t>
            </a:r>
            <a:r>
              <a:rPr lang="en-US" altLang="zh-TW" sz="5400">
                <a:solidFill>
                  <a:srgbClr val="036345"/>
                </a:solidFill>
                <a:latin typeface="標楷體" panose="03000509000000000000" pitchFamily="65" charset="-120"/>
                <a:ea typeface="標楷體" panose="03000509000000000000" pitchFamily="65" charset="-120"/>
              </a:rPr>
              <a:t>.</a:t>
            </a:r>
            <a:r>
              <a:rPr lang="zh-TW" altLang="en-US" sz="5400" b="1">
                <a:solidFill>
                  <a:srgbClr val="036345"/>
                </a:solidFill>
                <a:latin typeface="標楷體" panose="03000509000000000000" pitchFamily="65" charset="-120"/>
                <a:ea typeface="標楷體" panose="03000509000000000000" pitchFamily="65" charset="-120"/>
              </a:rPr>
              <a:t>這些標籤有甚麼用途？</a:t>
            </a:r>
          </a:p>
          <a:p>
            <a:pPr>
              <a:buFont typeface="Wingdings" panose="05000000000000000000" pitchFamily="2" charset="2"/>
              <a:buNone/>
            </a:pPr>
            <a:r>
              <a:rPr lang="zh-TW" altLang="en-US" sz="5400" b="1">
                <a:solidFill>
                  <a:srgbClr val="036345"/>
                </a:solidFill>
                <a:latin typeface="標楷體" panose="03000509000000000000" pitchFamily="65" charset="-120"/>
                <a:ea typeface="標楷體" panose="03000509000000000000" pitchFamily="65" charset="-120"/>
              </a:rPr>
              <a:t> </a:t>
            </a:r>
            <a:r>
              <a:rPr lang="zh-TW" altLang="en-US" sz="5400" b="1">
                <a:solidFill>
                  <a:srgbClr val="6600FF"/>
                </a:solidFill>
                <a:latin typeface="標楷體" panose="03000509000000000000" pitchFamily="65" charset="-120"/>
                <a:ea typeface="標楷體" panose="03000509000000000000" pitchFamily="65" charset="-120"/>
              </a:rPr>
              <a:t>藥物標籤的作用是標明</a:t>
            </a:r>
          </a:p>
          <a:p>
            <a:r>
              <a:rPr lang="zh-TW" altLang="en-US" sz="5400" b="1">
                <a:solidFill>
                  <a:srgbClr val="6600FF"/>
                </a:solidFill>
                <a:latin typeface="標楷體" panose="03000509000000000000" pitchFamily="65" charset="-120"/>
                <a:ea typeface="標楷體" panose="03000509000000000000" pitchFamily="65" charset="-120"/>
              </a:rPr>
              <a:t>服用藥物的</a:t>
            </a:r>
            <a:r>
              <a:rPr lang="zh-TW" altLang="en-US" sz="5400" b="1" u="sng">
                <a:solidFill>
                  <a:srgbClr val="6600FF"/>
                </a:solidFill>
                <a:latin typeface="標楷體" panose="03000509000000000000" pitchFamily="65" charset="-120"/>
                <a:ea typeface="標楷體" panose="03000509000000000000" pitchFamily="65" charset="-120"/>
              </a:rPr>
              <a:t>次數</a:t>
            </a:r>
            <a:r>
              <a:rPr lang="zh-TW" altLang="en-US" sz="5400" b="1">
                <a:solidFill>
                  <a:srgbClr val="6600FF"/>
                </a:solidFill>
                <a:latin typeface="標楷體" panose="03000509000000000000" pitchFamily="65" charset="-120"/>
                <a:ea typeface="標楷體" panose="03000509000000000000" pitchFamily="65" charset="-120"/>
              </a:rPr>
              <a:t>、</a:t>
            </a:r>
          </a:p>
          <a:p>
            <a:r>
              <a:rPr lang="zh-TW" altLang="en-US" sz="5400" b="1" u="sng">
                <a:solidFill>
                  <a:srgbClr val="6600FF"/>
                </a:solidFill>
                <a:latin typeface="標楷體" panose="03000509000000000000" pitchFamily="65" charset="-120"/>
                <a:ea typeface="標楷體" panose="03000509000000000000" pitchFamily="65" charset="-120"/>
              </a:rPr>
              <a:t>份量</a:t>
            </a:r>
            <a:r>
              <a:rPr lang="zh-TW" altLang="en-US" sz="5400" b="1">
                <a:solidFill>
                  <a:srgbClr val="6600FF"/>
                </a:solidFill>
                <a:latin typeface="標楷體" panose="03000509000000000000" pitchFamily="65" charset="-120"/>
                <a:ea typeface="標楷體" panose="03000509000000000000" pitchFamily="65" charset="-120"/>
              </a:rPr>
              <a:t>及</a:t>
            </a:r>
          </a:p>
          <a:p>
            <a:r>
              <a:rPr lang="zh-TW" altLang="en-US" sz="5400" b="1" u="sng">
                <a:solidFill>
                  <a:srgbClr val="6600FF"/>
                </a:solidFill>
                <a:latin typeface="標楷體" panose="03000509000000000000" pitchFamily="65" charset="-120"/>
                <a:ea typeface="標楷體" panose="03000509000000000000" pitchFamily="65" charset="-120"/>
              </a:rPr>
              <a:t>療效</a:t>
            </a:r>
            <a:r>
              <a:rPr lang="en-US" altLang="zh-TW" sz="5400" b="1">
                <a:solidFill>
                  <a:srgbClr val="6600FF"/>
                </a:solidFill>
                <a:latin typeface="標楷體" panose="03000509000000000000" pitchFamily="65" charset="-120"/>
                <a:ea typeface="標楷體" panose="03000509000000000000" pitchFamily="65" charset="-120"/>
              </a:rPr>
              <a:t>(</a:t>
            </a:r>
            <a:r>
              <a:rPr lang="zh-TW" altLang="en-US" sz="5400" b="1">
                <a:solidFill>
                  <a:srgbClr val="6600FF"/>
                </a:solidFill>
                <a:latin typeface="標楷體" panose="03000509000000000000" pitchFamily="65" charset="-120"/>
                <a:ea typeface="標楷體" panose="03000509000000000000" pitchFamily="65" charset="-120"/>
              </a:rPr>
              <a:t>如止嘔、止瀉</a:t>
            </a:r>
            <a:r>
              <a:rPr lang="en-US" altLang="zh-TW" sz="5400" b="1">
                <a:solidFill>
                  <a:srgbClr val="6600FF"/>
                </a:solidFill>
                <a:latin typeface="標楷體" panose="03000509000000000000" pitchFamily="65" charset="-120"/>
                <a:ea typeface="標楷體" panose="03000509000000000000" pitchFamily="65" charset="-120"/>
              </a:rPr>
              <a:t>)</a:t>
            </a:r>
            <a:r>
              <a:rPr lang="zh-TW" altLang="en-US" sz="5400" b="1">
                <a:solidFill>
                  <a:srgbClr val="6600FF"/>
                </a:solidFill>
                <a:latin typeface="標楷體" panose="03000509000000000000" pitchFamily="65" charset="-120"/>
                <a:ea typeface="標楷體" panose="03000509000000000000" pitchFamily="65" charset="-120"/>
              </a:rPr>
              <a:t>。</a:t>
            </a:r>
          </a:p>
        </p:txBody>
      </p:sp>
      <p:pic>
        <p:nvPicPr>
          <p:cNvPr id="72709" name="Picture 5" descr="j03899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260350"/>
            <a:ext cx="1800225" cy="1519238"/>
          </a:xfrm>
          <a:prstGeom prst="rect">
            <a:avLst/>
          </a:prstGeom>
          <a:noFill/>
          <a:extLst>
            <a:ext uri="{909E8E84-426E-40DD-AFC4-6F175D3DCCD1}">
              <a14:hiddenFill xmlns:a14="http://schemas.microsoft.com/office/drawing/2010/main">
                <a:solidFill>
                  <a:srgbClr val="FFFFFF"/>
                </a:solidFill>
              </a14:hiddenFill>
            </a:ext>
          </a:extLst>
        </p:spPr>
      </p:pic>
      <p:pic>
        <p:nvPicPr>
          <p:cNvPr id="72710" name="Picture 6" descr="j022979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3933825"/>
            <a:ext cx="1633537" cy="1498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72709"/>
                                        </p:tgtEl>
                                        <p:attrNameLst>
                                          <p:attrName>style.visibility</p:attrName>
                                        </p:attrNameLst>
                                      </p:cBhvr>
                                      <p:to>
                                        <p:strVal val="visible"/>
                                      </p:to>
                                    </p:set>
                                    <p:animEffect transition="in" filter="blinds(horizontal)">
                                      <p:cBhvr>
                                        <p:cTn id="7" dur="500"/>
                                        <p:tgtEl>
                                          <p:spTgt spid="727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2707">
                                            <p:txEl>
                                              <p:pRg st="3" end="3"/>
                                            </p:txEl>
                                          </p:spTgt>
                                        </p:tgtEl>
                                        <p:attrNameLst>
                                          <p:attrName>style.visibility</p:attrName>
                                        </p:attrNameLst>
                                      </p:cBhvr>
                                      <p:to>
                                        <p:strVal val="visible"/>
                                      </p:to>
                                    </p:set>
                                  </p:childTnLst>
                                </p:cTn>
                              </p:par>
                            </p:childTnLst>
                          </p:cTn>
                        </p:par>
                        <p:par>
                          <p:cTn id="24" fill="hold" nodeType="afterGroup">
                            <p:stCondLst>
                              <p:cond delay="0"/>
                            </p:stCondLst>
                            <p:childTnLst>
                              <p:par>
                                <p:cTn id="25" presetID="4" presetClass="entr" presetSubtype="16" fill="hold" nodeType="afterEffect">
                                  <p:stCondLst>
                                    <p:cond delay="0"/>
                                  </p:stCondLst>
                                  <p:childTnLst>
                                    <p:set>
                                      <p:cBhvr>
                                        <p:cTn id="26" dur="1" fill="hold">
                                          <p:stCondLst>
                                            <p:cond delay="0"/>
                                          </p:stCondLst>
                                        </p:cTn>
                                        <p:tgtEl>
                                          <p:spTgt spid="72710"/>
                                        </p:tgtEl>
                                        <p:attrNameLst>
                                          <p:attrName>style.visibility</p:attrName>
                                        </p:attrNameLst>
                                      </p:cBhvr>
                                      <p:to>
                                        <p:strVal val="visible"/>
                                      </p:to>
                                    </p:set>
                                    <p:animEffect transition="in" filter="box(in)">
                                      <p:cBhvr>
                                        <p:cTn id="27" dur="500"/>
                                        <p:tgtEl>
                                          <p:spTgt spid="727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27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8313" y="0"/>
            <a:ext cx="7543800" cy="1295400"/>
          </a:xfrm>
        </p:spPr>
        <p:txBody>
          <a:bodyPr/>
          <a:lstStyle/>
          <a:p>
            <a:r>
              <a:rPr lang="en-US" altLang="zh-TW" sz="5400">
                <a:solidFill>
                  <a:srgbClr val="4A21DF"/>
                </a:solidFill>
              </a:rPr>
              <a:t>3.</a:t>
            </a:r>
            <a:r>
              <a:rPr lang="en-US" altLang="zh-TW">
                <a:solidFill>
                  <a:srgbClr val="4A21DF"/>
                </a:solidFill>
              </a:rPr>
              <a:t> </a:t>
            </a:r>
          </a:p>
        </p:txBody>
      </p:sp>
      <p:sp>
        <p:nvSpPr>
          <p:cNvPr id="40963" name="Rectangle 3"/>
          <p:cNvSpPr>
            <a:spLocks noGrp="1" noChangeArrowheads="1"/>
          </p:cNvSpPr>
          <p:nvPr>
            <p:ph type="body" idx="1"/>
          </p:nvPr>
        </p:nvSpPr>
        <p:spPr>
          <a:xfrm>
            <a:off x="539750" y="1989138"/>
            <a:ext cx="8229600" cy="3671887"/>
          </a:xfrm>
        </p:spPr>
        <p:txBody>
          <a:bodyPr/>
          <a:lstStyle/>
          <a:p>
            <a:pPr marL="571500" indent="-571500">
              <a:lnSpc>
                <a:spcPct val="90000"/>
              </a:lnSpc>
              <a:buFont typeface="Wingdings" panose="05000000000000000000" pitchFamily="2" charset="2"/>
              <a:buNone/>
            </a:pPr>
            <a:r>
              <a:rPr lang="en-US" altLang="zh-TW" sz="5400">
                <a:solidFill>
                  <a:srgbClr val="036345"/>
                </a:solidFill>
                <a:ea typeface="標楷體" panose="03000509000000000000" pitchFamily="65" charset="-120"/>
              </a:rPr>
              <a:t>1. </a:t>
            </a:r>
            <a:r>
              <a:rPr lang="zh-TW" altLang="en-US" sz="5400" b="1">
                <a:solidFill>
                  <a:srgbClr val="036345"/>
                </a:solidFill>
                <a:ea typeface="標楷體" panose="03000509000000000000" pitchFamily="65" charset="-120"/>
              </a:rPr>
              <a:t>藥物是否有它的「</a:t>
            </a:r>
            <a:r>
              <a:rPr lang="zh-TW" altLang="en-US" sz="5400" b="1" u="sng">
                <a:solidFill>
                  <a:srgbClr val="036345"/>
                </a:solidFill>
                <a:ea typeface="標楷體" panose="03000509000000000000" pitchFamily="65" charset="-120"/>
              </a:rPr>
              <a:t>有效日期</a:t>
            </a:r>
            <a:r>
              <a:rPr lang="zh-TW" altLang="en-US" sz="5400" b="1">
                <a:solidFill>
                  <a:srgbClr val="036345"/>
                </a:solidFill>
                <a:ea typeface="標楷體" panose="03000509000000000000" pitchFamily="65" charset="-120"/>
              </a:rPr>
              <a:t>」呢？</a:t>
            </a:r>
          </a:p>
          <a:p>
            <a:pPr marL="571500" indent="-571500">
              <a:lnSpc>
                <a:spcPct val="90000"/>
              </a:lnSpc>
              <a:buFont typeface="Wingdings" panose="05000000000000000000" pitchFamily="2" charset="2"/>
              <a:buNone/>
            </a:pPr>
            <a:r>
              <a:rPr lang="zh-TW" altLang="en-US" sz="5400" b="1">
                <a:solidFill>
                  <a:srgbClr val="6600FF"/>
                </a:solidFill>
                <a:ea typeface="標楷體" panose="03000509000000000000" pitchFamily="65" charset="-120"/>
              </a:rPr>
              <a:t>   是。</a:t>
            </a:r>
            <a:endParaRPr lang="zh-TW" altLang="en-US" sz="5400" b="1">
              <a:solidFill>
                <a:srgbClr val="036345"/>
              </a:solidFill>
              <a:ea typeface="標楷體" panose="03000509000000000000" pitchFamily="65" charset="-120"/>
            </a:endParaRPr>
          </a:p>
          <a:p>
            <a:pPr marL="571500" indent="-571500">
              <a:lnSpc>
                <a:spcPct val="90000"/>
              </a:lnSpc>
              <a:buFont typeface="Wingdings" panose="05000000000000000000" pitchFamily="2" charset="2"/>
              <a:buNone/>
            </a:pPr>
            <a:r>
              <a:rPr lang="zh-TW" altLang="en-US" sz="5400"/>
              <a:t> </a:t>
            </a:r>
          </a:p>
        </p:txBody>
      </p:sp>
      <p:sp>
        <p:nvSpPr>
          <p:cNvPr id="40971" name="WordArt 11"/>
          <p:cNvSpPr>
            <a:spLocks noChangeArrowheads="1" noChangeShapeType="1" noTextEdit="1"/>
          </p:cNvSpPr>
          <p:nvPr/>
        </p:nvSpPr>
        <p:spPr bwMode="auto">
          <a:xfrm>
            <a:off x="1325563" y="476250"/>
            <a:ext cx="3678237" cy="801688"/>
          </a:xfrm>
          <a:prstGeom prst="rect">
            <a:avLst/>
          </a:prstGeom>
        </p:spPr>
        <p:txBody>
          <a:bodyPr wrap="none" fromWordArt="1">
            <a:prstTxWarp prst="textPlain">
              <a:avLst>
                <a:gd name="adj" fmla="val 50000"/>
              </a:avLst>
            </a:prstTxWarp>
          </a:bodyPr>
          <a:lstStyle/>
          <a:p>
            <a:r>
              <a:rPr lang="zh-TW" alt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rPr>
              <a:t>有「效」藥物 </a:t>
            </a:r>
            <a:endParaRPr lang="en-US" sz="3600" kern="10">
              <a:ln w="19050">
                <a:solidFill>
                  <a:srgbClr val="99CCFF"/>
                </a:solidFill>
                <a:round/>
                <a:headEnd/>
                <a:tailEnd/>
              </a:ln>
              <a:solidFill>
                <a:srgbClr val="0066CC"/>
              </a:solidFill>
              <a:effectLst>
                <a:outerShdw dist="35921" dir="2700000" algn="ctr" rotWithShape="0">
                  <a:srgbClr val="990000"/>
                </a:outerShdw>
              </a:effectLst>
              <a:latin typeface="新細明體" panose="02020500000000000000" pitchFamily="18" charset="-120"/>
            </a:endParaRPr>
          </a:p>
        </p:txBody>
      </p:sp>
      <p:sp>
        <p:nvSpPr>
          <p:cNvPr id="40972" name="Text Box 12"/>
          <p:cNvSpPr txBox="1">
            <a:spLocks noChangeArrowheads="1"/>
          </p:cNvSpPr>
          <p:nvPr/>
        </p:nvSpPr>
        <p:spPr bwMode="auto">
          <a:xfrm>
            <a:off x="611188" y="3716338"/>
            <a:ext cx="777716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l">
              <a:defRPr kumimoji="1">
                <a:solidFill>
                  <a:schemeClr val="tx1"/>
                </a:solidFill>
                <a:latin typeface="Arial" panose="020B0604020202020204" pitchFamily="34" charset="0"/>
                <a:ea typeface="新細明體" panose="02020500000000000000" pitchFamily="18" charset="-120"/>
              </a:defRPr>
            </a:lvl1pPr>
            <a:lvl2pPr marL="800100" indent="-342900" algn="l">
              <a:defRPr kumimoji="1">
                <a:solidFill>
                  <a:schemeClr val="tx1"/>
                </a:solidFill>
                <a:latin typeface="Arial" panose="020B0604020202020204" pitchFamily="34" charset="0"/>
                <a:ea typeface="新細明體" panose="02020500000000000000" pitchFamily="18" charset="-120"/>
              </a:defRPr>
            </a:lvl2pPr>
            <a:lvl3pPr marL="1257300" indent="-342900" algn="l">
              <a:defRPr kumimoji="1">
                <a:solidFill>
                  <a:schemeClr val="tx1"/>
                </a:solidFill>
                <a:latin typeface="Arial" panose="020B0604020202020204" pitchFamily="34" charset="0"/>
                <a:ea typeface="新細明體" panose="02020500000000000000" pitchFamily="18" charset="-120"/>
              </a:defRPr>
            </a:lvl3pPr>
            <a:lvl4pPr marL="1714500" indent="-342900" algn="l">
              <a:defRPr kumimoji="1">
                <a:solidFill>
                  <a:schemeClr val="tx1"/>
                </a:solidFill>
                <a:latin typeface="Arial" panose="020B0604020202020204" pitchFamily="34" charset="0"/>
                <a:ea typeface="新細明體" panose="02020500000000000000" pitchFamily="18" charset="-120"/>
              </a:defRPr>
            </a:lvl4pPr>
            <a:lvl5pPr marL="2171700" indent="-342900" algn="l">
              <a:defRPr kumimoji="1">
                <a:solidFill>
                  <a:schemeClr val="tx1"/>
                </a:solidFill>
                <a:latin typeface="Arial" panose="020B0604020202020204" pitchFamily="34" charset="0"/>
                <a:ea typeface="新細明體" panose="02020500000000000000" pitchFamily="18" charset="-120"/>
              </a:defRPr>
            </a:lvl5pPr>
            <a:lvl6pPr marL="26289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30861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5433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4000500" indent="-342900" fontAlgn="base">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spcBef>
                <a:spcPct val="50000"/>
              </a:spcBef>
            </a:pPr>
            <a:endParaRPr lang="en-US" altLang="en-US" sz="5400">
              <a:solidFill>
                <a:srgbClr val="6600FF"/>
              </a:solidFill>
              <a:latin typeface="標楷體" panose="03000509000000000000" pitchFamily="65" charset="-120"/>
              <a:ea typeface="標楷體" panose="03000509000000000000" pitchFamily="65" charset="-120"/>
            </a:endParaRPr>
          </a:p>
        </p:txBody>
      </p:sp>
      <p:grpSp>
        <p:nvGrpSpPr>
          <p:cNvPr id="40975" name="Group 15"/>
          <p:cNvGrpSpPr>
            <a:grpSpLocks noChangeAspect="1"/>
          </p:cNvGrpSpPr>
          <p:nvPr/>
        </p:nvGrpSpPr>
        <p:grpSpPr bwMode="auto">
          <a:xfrm>
            <a:off x="4716463" y="3860800"/>
            <a:ext cx="4103687" cy="2492375"/>
            <a:chOff x="2971" y="1897"/>
            <a:chExt cx="2358" cy="1937"/>
          </a:xfrm>
        </p:grpSpPr>
        <p:sp>
          <p:nvSpPr>
            <p:cNvPr id="40974" name="AutoShape 14"/>
            <p:cNvSpPr>
              <a:spLocks noChangeAspect="1" noChangeArrowheads="1" noTextEdit="1"/>
            </p:cNvSpPr>
            <p:nvPr/>
          </p:nvSpPr>
          <p:spPr bwMode="auto">
            <a:xfrm>
              <a:off x="2971" y="1897"/>
              <a:ext cx="2358" cy="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0976" name="Freeform 16"/>
            <p:cNvSpPr>
              <a:spLocks/>
            </p:cNvSpPr>
            <p:nvPr/>
          </p:nvSpPr>
          <p:spPr bwMode="auto">
            <a:xfrm>
              <a:off x="3190" y="3190"/>
              <a:ext cx="231" cy="96"/>
            </a:xfrm>
            <a:custGeom>
              <a:avLst/>
              <a:gdLst>
                <a:gd name="T0" fmla="*/ 6 w 231"/>
                <a:gd name="T1" fmla="*/ 8 h 96"/>
                <a:gd name="T2" fmla="*/ 0 w 231"/>
                <a:gd name="T3" fmla="*/ 20 h 96"/>
                <a:gd name="T4" fmla="*/ 0 w 231"/>
                <a:gd name="T5" fmla="*/ 56 h 96"/>
                <a:gd name="T6" fmla="*/ 7 w 231"/>
                <a:gd name="T7" fmla="*/ 71 h 96"/>
                <a:gd name="T8" fmla="*/ 15 w 231"/>
                <a:gd name="T9" fmla="*/ 76 h 96"/>
                <a:gd name="T10" fmla="*/ 26 w 231"/>
                <a:gd name="T11" fmla="*/ 81 h 96"/>
                <a:gd name="T12" fmla="*/ 38 w 231"/>
                <a:gd name="T13" fmla="*/ 85 h 96"/>
                <a:gd name="T14" fmla="*/ 51 w 231"/>
                <a:gd name="T15" fmla="*/ 89 h 96"/>
                <a:gd name="T16" fmla="*/ 65 w 231"/>
                <a:gd name="T17" fmla="*/ 92 h 96"/>
                <a:gd name="T18" fmla="*/ 79 w 231"/>
                <a:gd name="T19" fmla="*/ 94 h 96"/>
                <a:gd name="T20" fmla="*/ 94 w 231"/>
                <a:gd name="T21" fmla="*/ 95 h 96"/>
                <a:gd name="T22" fmla="*/ 109 w 231"/>
                <a:gd name="T23" fmla="*/ 96 h 96"/>
                <a:gd name="T24" fmla="*/ 126 w 231"/>
                <a:gd name="T25" fmla="*/ 96 h 96"/>
                <a:gd name="T26" fmla="*/ 141 w 231"/>
                <a:gd name="T27" fmla="*/ 95 h 96"/>
                <a:gd name="T28" fmla="*/ 157 w 231"/>
                <a:gd name="T29" fmla="*/ 93 h 96"/>
                <a:gd name="T30" fmla="*/ 172 w 231"/>
                <a:gd name="T31" fmla="*/ 89 h 96"/>
                <a:gd name="T32" fmla="*/ 186 w 231"/>
                <a:gd name="T33" fmla="*/ 86 h 96"/>
                <a:gd name="T34" fmla="*/ 199 w 231"/>
                <a:gd name="T35" fmla="*/ 81 h 96"/>
                <a:gd name="T36" fmla="*/ 212 w 231"/>
                <a:gd name="T37" fmla="*/ 74 h 96"/>
                <a:gd name="T38" fmla="*/ 222 w 231"/>
                <a:gd name="T39" fmla="*/ 67 h 96"/>
                <a:gd name="T40" fmla="*/ 231 w 231"/>
                <a:gd name="T41" fmla="*/ 51 h 96"/>
                <a:gd name="T42" fmla="*/ 231 w 231"/>
                <a:gd name="T43" fmla="*/ 14 h 96"/>
                <a:gd name="T44" fmla="*/ 220 w 231"/>
                <a:gd name="T45" fmla="*/ 0 h 96"/>
                <a:gd name="T46" fmla="*/ 6 w 231"/>
                <a:gd name="T47" fmla="*/ 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1" h="96">
                  <a:moveTo>
                    <a:pt x="6" y="8"/>
                  </a:moveTo>
                  <a:lnTo>
                    <a:pt x="0" y="20"/>
                  </a:lnTo>
                  <a:lnTo>
                    <a:pt x="0" y="56"/>
                  </a:lnTo>
                  <a:lnTo>
                    <a:pt x="7" y="71"/>
                  </a:lnTo>
                  <a:lnTo>
                    <a:pt x="15" y="76"/>
                  </a:lnTo>
                  <a:lnTo>
                    <a:pt x="26" y="81"/>
                  </a:lnTo>
                  <a:lnTo>
                    <a:pt x="38" y="85"/>
                  </a:lnTo>
                  <a:lnTo>
                    <a:pt x="51" y="89"/>
                  </a:lnTo>
                  <a:lnTo>
                    <a:pt x="65" y="92"/>
                  </a:lnTo>
                  <a:lnTo>
                    <a:pt x="79" y="94"/>
                  </a:lnTo>
                  <a:lnTo>
                    <a:pt x="94" y="95"/>
                  </a:lnTo>
                  <a:lnTo>
                    <a:pt x="109" y="96"/>
                  </a:lnTo>
                  <a:lnTo>
                    <a:pt x="126" y="96"/>
                  </a:lnTo>
                  <a:lnTo>
                    <a:pt x="141" y="95"/>
                  </a:lnTo>
                  <a:lnTo>
                    <a:pt x="157" y="93"/>
                  </a:lnTo>
                  <a:lnTo>
                    <a:pt x="172" y="89"/>
                  </a:lnTo>
                  <a:lnTo>
                    <a:pt x="186" y="86"/>
                  </a:lnTo>
                  <a:lnTo>
                    <a:pt x="199" y="81"/>
                  </a:lnTo>
                  <a:lnTo>
                    <a:pt x="212" y="74"/>
                  </a:lnTo>
                  <a:lnTo>
                    <a:pt x="222" y="67"/>
                  </a:lnTo>
                  <a:lnTo>
                    <a:pt x="231" y="51"/>
                  </a:lnTo>
                  <a:lnTo>
                    <a:pt x="231" y="14"/>
                  </a:lnTo>
                  <a:lnTo>
                    <a:pt x="220" y="0"/>
                  </a:lnTo>
                  <a:lnTo>
                    <a:pt x="6" y="8"/>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7" name="Freeform 17"/>
            <p:cNvSpPr>
              <a:spLocks/>
            </p:cNvSpPr>
            <p:nvPr/>
          </p:nvSpPr>
          <p:spPr bwMode="auto">
            <a:xfrm>
              <a:off x="3334" y="3344"/>
              <a:ext cx="230" cy="97"/>
            </a:xfrm>
            <a:custGeom>
              <a:avLst/>
              <a:gdLst>
                <a:gd name="T0" fmla="*/ 4 w 230"/>
                <a:gd name="T1" fmla="*/ 7 h 97"/>
                <a:gd name="T2" fmla="*/ 0 w 230"/>
                <a:gd name="T3" fmla="*/ 19 h 97"/>
                <a:gd name="T4" fmla="*/ 0 w 230"/>
                <a:gd name="T5" fmla="*/ 57 h 97"/>
                <a:gd name="T6" fmla="*/ 7 w 230"/>
                <a:gd name="T7" fmla="*/ 70 h 97"/>
                <a:gd name="T8" fmla="*/ 15 w 230"/>
                <a:gd name="T9" fmla="*/ 76 h 97"/>
                <a:gd name="T10" fmla="*/ 25 w 230"/>
                <a:gd name="T11" fmla="*/ 80 h 97"/>
                <a:gd name="T12" fmla="*/ 37 w 230"/>
                <a:gd name="T13" fmla="*/ 85 h 97"/>
                <a:gd name="T14" fmla="*/ 49 w 230"/>
                <a:gd name="T15" fmla="*/ 88 h 97"/>
                <a:gd name="T16" fmla="*/ 63 w 230"/>
                <a:gd name="T17" fmla="*/ 92 h 97"/>
                <a:gd name="T18" fmla="*/ 78 w 230"/>
                <a:gd name="T19" fmla="*/ 94 h 97"/>
                <a:gd name="T20" fmla="*/ 94 w 230"/>
                <a:gd name="T21" fmla="*/ 96 h 97"/>
                <a:gd name="T22" fmla="*/ 109 w 230"/>
                <a:gd name="T23" fmla="*/ 97 h 97"/>
                <a:gd name="T24" fmla="*/ 124 w 230"/>
                <a:gd name="T25" fmla="*/ 96 h 97"/>
                <a:gd name="T26" fmla="*/ 141 w 230"/>
                <a:gd name="T27" fmla="*/ 96 h 97"/>
                <a:gd name="T28" fmla="*/ 156 w 230"/>
                <a:gd name="T29" fmla="*/ 93 h 97"/>
                <a:gd name="T30" fmla="*/ 170 w 230"/>
                <a:gd name="T31" fmla="*/ 90 h 97"/>
                <a:gd name="T32" fmla="*/ 184 w 230"/>
                <a:gd name="T33" fmla="*/ 86 h 97"/>
                <a:gd name="T34" fmla="*/ 199 w 230"/>
                <a:gd name="T35" fmla="*/ 81 h 97"/>
                <a:gd name="T36" fmla="*/ 210 w 230"/>
                <a:gd name="T37" fmla="*/ 74 h 97"/>
                <a:gd name="T38" fmla="*/ 221 w 230"/>
                <a:gd name="T39" fmla="*/ 67 h 97"/>
                <a:gd name="T40" fmla="*/ 230 w 230"/>
                <a:gd name="T41" fmla="*/ 51 h 97"/>
                <a:gd name="T42" fmla="*/ 230 w 230"/>
                <a:gd name="T43" fmla="*/ 14 h 97"/>
                <a:gd name="T44" fmla="*/ 220 w 230"/>
                <a:gd name="T45" fmla="*/ 0 h 97"/>
                <a:gd name="T46" fmla="*/ 4 w 230"/>
                <a:gd name="T47" fmla="*/ 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97">
                  <a:moveTo>
                    <a:pt x="4" y="7"/>
                  </a:moveTo>
                  <a:lnTo>
                    <a:pt x="0" y="19"/>
                  </a:lnTo>
                  <a:lnTo>
                    <a:pt x="0" y="57"/>
                  </a:lnTo>
                  <a:lnTo>
                    <a:pt x="7" y="70"/>
                  </a:lnTo>
                  <a:lnTo>
                    <a:pt x="15" y="76"/>
                  </a:lnTo>
                  <a:lnTo>
                    <a:pt x="25" y="80"/>
                  </a:lnTo>
                  <a:lnTo>
                    <a:pt x="37" y="85"/>
                  </a:lnTo>
                  <a:lnTo>
                    <a:pt x="49" y="88"/>
                  </a:lnTo>
                  <a:lnTo>
                    <a:pt x="63" y="92"/>
                  </a:lnTo>
                  <a:lnTo>
                    <a:pt x="78" y="94"/>
                  </a:lnTo>
                  <a:lnTo>
                    <a:pt x="94" y="96"/>
                  </a:lnTo>
                  <a:lnTo>
                    <a:pt x="109" y="97"/>
                  </a:lnTo>
                  <a:lnTo>
                    <a:pt x="124" y="96"/>
                  </a:lnTo>
                  <a:lnTo>
                    <a:pt x="141" y="96"/>
                  </a:lnTo>
                  <a:lnTo>
                    <a:pt x="156" y="93"/>
                  </a:lnTo>
                  <a:lnTo>
                    <a:pt x="170" y="90"/>
                  </a:lnTo>
                  <a:lnTo>
                    <a:pt x="184" y="86"/>
                  </a:lnTo>
                  <a:lnTo>
                    <a:pt x="199" y="81"/>
                  </a:lnTo>
                  <a:lnTo>
                    <a:pt x="210" y="74"/>
                  </a:lnTo>
                  <a:lnTo>
                    <a:pt x="221" y="67"/>
                  </a:lnTo>
                  <a:lnTo>
                    <a:pt x="230" y="51"/>
                  </a:lnTo>
                  <a:lnTo>
                    <a:pt x="230" y="14"/>
                  </a:lnTo>
                  <a:lnTo>
                    <a:pt x="220" y="0"/>
                  </a:lnTo>
                  <a:lnTo>
                    <a:pt x="4" y="7"/>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8" name="Freeform 18"/>
            <p:cNvSpPr>
              <a:spLocks/>
            </p:cNvSpPr>
            <p:nvPr/>
          </p:nvSpPr>
          <p:spPr bwMode="auto">
            <a:xfrm>
              <a:off x="4047" y="3661"/>
              <a:ext cx="232" cy="96"/>
            </a:xfrm>
            <a:custGeom>
              <a:avLst/>
              <a:gdLst>
                <a:gd name="T0" fmla="*/ 6 w 232"/>
                <a:gd name="T1" fmla="*/ 8 h 96"/>
                <a:gd name="T2" fmla="*/ 0 w 232"/>
                <a:gd name="T3" fmla="*/ 20 h 96"/>
                <a:gd name="T4" fmla="*/ 0 w 232"/>
                <a:gd name="T5" fmla="*/ 56 h 96"/>
                <a:gd name="T6" fmla="*/ 8 w 232"/>
                <a:gd name="T7" fmla="*/ 71 h 96"/>
                <a:gd name="T8" fmla="*/ 16 w 232"/>
                <a:gd name="T9" fmla="*/ 76 h 96"/>
                <a:gd name="T10" fmla="*/ 27 w 232"/>
                <a:gd name="T11" fmla="*/ 81 h 96"/>
                <a:gd name="T12" fmla="*/ 39 w 232"/>
                <a:gd name="T13" fmla="*/ 86 h 96"/>
                <a:gd name="T14" fmla="*/ 51 w 232"/>
                <a:gd name="T15" fmla="*/ 89 h 96"/>
                <a:gd name="T16" fmla="*/ 65 w 232"/>
                <a:gd name="T17" fmla="*/ 93 h 96"/>
                <a:gd name="T18" fmla="*/ 80 w 232"/>
                <a:gd name="T19" fmla="*/ 95 h 96"/>
                <a:gd name="T20" fmla="*/ 95 w 232"/>
                <a:gd name="T21" fmla="*/ 96 h 96"/>
                <a:gd name="T22" fmla="*/ 111 w 232"/>
                <a:gd name="T23" fmla="*/ 96 h 96"/>
                <a:gd name="T24" fmla="*/ 126 w 232"/>
                <a:gd name="T25" fmla="*/ 96 h 96"/>
                <a:gd name="T26" fmla="*/ 142 w 232"/>
                <a:gd name="T27" fmla="*/ 95 h 96"/>
                <a:gd name="T28" fmla="*/ 158 w 232"/>
                <a:gd name="T29" fmla="*/ 94 h 96"/>
                <a:gd name="T30" fmla="*/ 172 w 232"/>
                <a:gd name="T31" fmla="*/ 91 h 96"/>
                <a:gd name="T32" fmla="*/ 186 w 232"/>
                <a:gd name="T33" fmla="*/ 86 h 96"/>
                <a:gd name="T34" fmla="*/ 200 w 232"/>
                <a:gd name="T35" fmla="*/ 81 h 96"/>
                <a:gd name="T36" fmla="*/ 212 w 232"/>
                <a:gd name="T37" fmla="*/ 74 h 96"/>
                <a:gd name="T38" fmla="*/ 222 w 232"/>
                <a:gd name="T39" fmla="*/ 67 h 96"/>
                <a:gd name="T40" fmla="*/ 232 w 232"/>
                <a:gd name="T41" fmla="*/ 51 h 96"/>
                <a:gd name="T42" fmla="*/ 232 w 232"/>
                <a:gd name="T43" fmla="*/ 14 h 96"/>
                <a:gd name="T44" fmla="*/ 221 w 232"/>
                <a:gd name="T45" fmla="*/ 0 h 96"/>
                <a:gd name="T46" fmla="*/ 6 w 232"/>
                <a:gd name="T47" fmla="*/ 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2" h="96">
                  <a:moveTo>
                    <a:pt x="6" y="8"/>
                  </a:moveTo>
                  <a:lnTo>
                    <a:pt x="0" y="20"/>
                  </a:lnTo>
                  <a:lnTo>
                    <a:pt x="0" y="56"/>
                  </a:lnTo>
                  <a:lnTo>
                    <a:pt x="8" y="71"/>
                  </a:lnTo>
                  <a:lnTo>
                    <a:pt x="16" y="76"/>
                  </a:lnTo>
                  <a:lnTo>
                    <a:pt x="27" y="81"/>
                  </a:lnTo>
                  <a:lnTo>
                    <a:pt x="39" y="86"/>
                  </a:lnTo>
                  <a:lnTo>
                    <a:pt x="51" y="89"/>
                  </a:lnTo>
                  <a:lnTo>
                    <a:pt x="65" y="93"/>
                  </a:lnTo>
                  <a:lnTo>
                    <a:pt x="80" y="95"/>
                  </a:lnTo>
                  <a:lnTo>
                    <a:pt x="95" y="96"/>
                  </a:lnTo>
                  <a:lnTo>
                    <a:pt x="111" y="96"/>
                  </a:lnTo>
                  <a:lnTo>
                    <a:pt x="126" y="96"/>
                  </a:lnTo>
                  <a:lnTo>
                    <a:pt x="142" y="95"/>
                  </a:lnTo>
                  <a:lnTo>
                    <a:pt x="158" y="94"/>
                  </a:lnTo>
                  <a:lnTo>
                    <a:pt x="172" y="91"/>
                  </a:lnTo>
                  <a:lnTo>
                    <a:pt x="186" y="86"/>
                  </a:lnTo>
                  <a:lnTo>
                    <a:pt x="200" y="81"/>
                  </a:lnTo>
                  <a:lnTo>
                    <a:pt x="212" y="74"/>
                  </a:lnTo>
                  <a:lnTo>
                    <a:pt x="222" y="67"/>
                  </a:lnTo>
                  <a:lnTo>
                    <a:pt x="232" y="51"/>
                  </a:lnTo>
                  <a:lnTo>
                    <a:pt x="232" y="14"/>
                  </a:lnTo>
                  <a:lnTo>
                    <a:pt x="221" y="0"/>
                  </a:lnTo>
                  <a:lnTo>
                    <a:pt x="6" y="8"/>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79" name="Freeform 19"/>
            <p:cNvSpPr>
              <a:spLocks/>
            </p:cNvSpPr>
            <p:nvPr/>
          </p:nvSpPr>
          <p:spPr bwMode="auto">
            <a:xfrm>
              <a:off x="3609" y="3700"/>
              <a:ext cx="231" cy="96"/>
            </a:xfrm>
            <a:custGeom>
              <a:avLst/>
              <a:gdLst>
                <a:gd name="T0" fmla="*/ 6 w 231"/>
                <a:gd name="T1" fmla="*/ 8 h 96"/>
                <a:gd name="T2" fmla="*/ 0 w 231"/>
                <a:gd name="T3" fmla="*/ 20 h 96"/>
                <a:gd name="T4" fmla="*/ 0 w 231"/>
                <a:gd name="T5" fmla="*/ 56 h 96"/>
                <a:gd name="T6" fmla="*/ 7 w 231"/>
                <a:gd name="T7" fmla="*/ 70 h 96"/>
                <a:gd name="T8" fmla="*/ 15 w 231"/>
                <a:gd name="T9" fmla="*/ 76 h 96"/>
                <a:gd name="T10" fmla="*/ 26 w 231"/>
                <a:gd name="T11" fmla="*/ 81 h 96"/>
                <a:gd name="T12" fmla="*/ 38 w 231"/>
                <a:gd name="T13" fmla="*/ 85 h 96"/>
                <a:gd name="T14" fmla="*/ 51 w 231"/>
                <a:gd name="T15" fmla="*/ 89 h 96"/>
                <a:gd name="T16" fmla="*/ 65 w 231"/>
                <a:gd name="T17" fmla="*/ 92 h 96"/>
                <a:gd name="T18" fmla="*/ 79 w 231"/>
                <a:gd name="T19" fmla="*/ 94 h 96"/>
                <a:gd name="T20" fmla="*/ 94 w 231"/>
                <a:gd name="T21" fmla="*/ 95 h 96"/>
                <a:gd name="T22" fmla="*/ 111 w 231"/>
                <a:gd name="T23" fmla="*/ 96 h 96"/>
                <a:gd name="T24" fmla="*/ 126 w 231"/>
                <a:gd name="T25" fmla="*/ 96 h 96"/>
                <a:gd name="T26" fmla="*/ 143 w 231"/>
                <a:gd name="T27" fmla="*/ 95 h 96"/>
                <a:gd name="T28" fmla="*/ 158 w 231"/>
                <a:gd name="T29" fmla="*/ 93 h 96"/>
                <a:gd name="T30" fmla="*/ 172 w 231"/>
                <a:gd name="T31" fmla="*/ 89 h 96"/>
                <a:gd name="T32" fmla="*/ 186 w 231"/>
                <a:gd name="T33" fmla="*/ 86 h 96"/>
                <a:gd name="T34" fmla="*/ 200 w 231"/>
                <a:gd name="T35" fmla="*/ 81 h 96"/>
                <a:gd name="T36" fmla="*/ 212 w 231"/>
                <a:gd name="T37" fmla="*/ 74 h 96"/>
                <a:gd name="T38" fmla="*/ 223 w 231"/>
                <a:gd name="T39" fmla="*/ 67 h 96"/>
                <a:gd name="T40" fmla="*/ 231 w 231"/>
                <a:gd name="T41" fmla="*/ 50 h 96"/>
                <a:gd name="T42" fmla="*/ 231 w 231"/>
                <a:gd name="T43" fmla="*/ 14 h 96"/>
                <a:gd name="T44" fmla="*/ 221 w 231"/>
                <a:gd name="T45" fmla="*/ 0 h 96"/>
                <a:gd name="T46" fmla="*/ 6 w 231"/>
                <a:gd name="T47" fmla="*/ 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1" h="96">
                  <a:moveTo>
                    <a:pt x="6" y="8"/>
                  </a:moveTo>
                  <a:lnTo>
                    <a:pt x="0" y="20"/>
                  </a:lnTo>
                  <a:lnTo>
                    <a:pt x="0" y="56"/>
                  </a:lnTo>
                  <a:lnTo>
                    <a:pt x="7" y="70"/>
                  </a:lnTo>
                  <a:lnTo>
                    <a:pt x="15" y="76"/>
                  </a:lnTo>
                  <a:lnTo>
                    <a:pt x="26" y="81"/>
                  </a:lnTo>
                  <a:lnTo>
                    <a:pt x="38" y="85"/>
                  </a:lnTo>
                  <a:lnTo>
                    <a:pt x="51" y="89"/>
                  </a:lnTo>
                  <a:lnTo>
                    <a:pt x="65" y="92"/>
                  </a:lnTo>
                  <a:lnTo>
                    <a:pt x="79" y="94"/>
                  </a:lnTo>
                  <a:lnTo>
                    <a:pt x="94" y="95"/>
                  </a:lnTo>
                  <a:lnTo>
                    <a:pt x="111" y="96"/>
                  </a:lnTo>
                  <a:lnTo>
                    <a:pt x="126" y="96"/>
                  </a:lnTo>
                  <a:lnTo>
                    <a:pt x="143" y="95"/>
                  </a:lnTo>
                  <a:lnTo>
                    <a:pt x="158" y="93"/>
                  </a:lnTo>
                  <a:lnTo>
                    <a:pt x="172" y="89"/>
                  </a:lnTo>
                  <a:lnTo>
                    <a:pt x="186" y="86"/>
                  </a:lnTo>
                  <a:lnTo>
                    <a:pt x="200" y="81"/>
                  </a:lnTo>
                  <a:lnTo>
                    <a:pt x="212" y="74"/>
                  </a:lnTo>
                  <a:lnTo>
                    <a:pt x="223" y="67"/>
                  </a:lnTo>
                  <a:lnTo>
                    <a:pt x="231" y="50"/>
                  </a:lnTo>
                  <a:lnTo>
                    <a:pt x="231" y="14"/>
                  </a:lnTo>
                  <a:lnTo>
                    <a:pt x="221" y="0"/>
                  </a:lnTo>
                  <a:lnTo>
                    <a:pt x="6" y="8"/>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0" name="Freeform 20"/>
            <p:cNvSpPr>
              <a:spLocks/>
            </p:cNvSpPr>
            <p:nvPr/>
          </p:nvSpPr>
          <p:spPr bwMode="auto">
            <a:xfrm>
              <a:off x="3195" y="3162"/>
              <a:ext cx="220" cy="77"/>
            </a:xfrm>
            <a:custGeom>
              <a:avLst/>
              <a:gdLst>
                <a:gd name="T0" fmla="*/ 110 w 220"/>
                <a:gd name="T1" fmla="*/ 0 h 77"/>
                <a:gd name="T2" fmla="*/ 133 w 220"/>
                <a:gd name="T3" fmla="*/ 1 h 77"/>
                <a:gd name="T4" fmla="*/ 153 w 220"/>
                <a:gd name="T5" fmla="*/ 3 h 77"/>
                <a:gd name="T6" fmla="*/ 172 w 220"/>
                <a:gd name="T7" fmla="*/ 7 h 77"/>
                <a:gd name="T8" fmla="*/ 188 w 220"/>
                <a:gd name="T9" fmla="*/ 11 h 77"/>
                <a:gd name="T10" fmla="*/ 201 w 220"/>
                <a:gd name="T11" fmla="*/ 17 h 77"/>
                <a:gd name="T12" fmla="*/ 212 w 220"/>
                <a:gd name="T13" fmla="*/ 23 h 77"/>
                <a:gd name="T14" fmla="*/ 217 w 220"/>
                <a:gd name="T15" fmla="*/ 30 h 77"/>
                <a:gd name="T16" fmla="*/ 220 w 220"/>
                <a:gd name="T17" fmla="*/ 39 h 77"/>
                <a:gd name="T18" fmla="*/ 217 w 220"/>
                <a:gd name="T19" fmla="*/ 47 h 77"/>
                <a:gd name="T20" fmla="*/ 212 w 220"/>
                <a:gd name="T21" fmla="*/ 54 h 77"/>
                <a:gd name="T22" fmla="*/ 201 w 220"/>
                <a:gd name="T23" fmla="*/ 60 h 77"/>
                <a:gd name="T24" fmla="*/ 188 w 220"/>
                <a:gd name="T25" fmla="*/ 66 h 77"/>
                <a:gd name="T26" fmla="*/ 172 w 220"/>
                <a:gd name="T27" fmla="*/ 70 h 77"/>
                <a:gd name="T28" fmla="*/ 153 w 220"/>
                <a:gd name="T29" fmla="*/ 74 h 77"/>
                <a:gd name="T30" fmla="*/ 133 w 220"/>
                <a:gd name="T31" fmla="*/ 76 h 77"/>
                <a:gd name="T32" fmla="*/ 110 w 220"/>
                <a:gd name="T33" fmla="*/ 77 h 77"/>
                <a:gd name="T34" fmla="*/ 88 w 220"/>
                <a:gd name="T35" fmla="*/ 76 h 77"/>
                <a:gd name="T36" fmla="*/ 67 w 220"/>
                <a:gd name="T37" fmla="*/ 74 h 77"/>
                <a:gd name="T38" fmla="*/ 48 w 220"/>
                <a:gd name="T39" fmla="*/ 70 h 77"/>
                <a:gd name="T40" fmla="*/ 33 w 220"/>
                <a:gd name="T41" fmla="*/ 66 h 77"/>
                <a:gd name="T42" fmla="*/ 19 w 220"/>
                <a:gd name="T43" fmla="*/ 60 h 77"/>
                <a:gd name="T44" fmla="*/ 8 w 220"/>
                <a:gd name="T45" fmla="*/ 54 h 77"/>
                <a:gd name="T46" fmla="*/ 2 w 220"/>
                <a:gd name="T47" fmla="*/ 47 h 77"/>
                <a:gd name="T48" fmla="*/ 0 w 220"/>
                <a:gd name="T49" fmla="*/ 39 h 77"/>
                <a:gd name="T50" fmla="*/ 2 w 220"/>
                <a:gd name="T51" fmla="*/ 30 h 77"/>
                <a:gd name="T52" fmla="*/ 8 w 220"/>
                <a:gd name="T53" fmla="*/ 23 h 77"/>
                <a:gd name="T54" fmla="*/ 19 w 220"/>
                <a:gd name="T55" fmla="*/ 17 h 77"/>
                <a:gd name="T56" fmla="*/ 33 w 220"/>
                <a:gd name="T57" fmla="*/ 11 h 77"/>
                <a:gd name="T58" fmla="*/ 48 w 220"/>
                <a:gd name="T59" fmla="*/ 7 h 77"/>
                <a:gd name="T60" fmla="*/ 67 w 220"/>
                <a:gd name="T61" fmla="*/ 3 h 77"/>
                <a:gd name="T62" fmla="*/ 88 w 220"/>
                <a:gd name="T63" fmla="*/ 1 h 77"/>
                <a:gd name="T64" fmla="*/ 110 w 220"/>
                <a:gd name="T6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0" h="77">
                  <a:moveTo>
                    <a:pt x="110" y="0"/>
                  </a:moveTo>
                  <a:lnTo>
                    <a:pt x="133" y="1"/>
                  </a:lnTo>
                  <a:lnTo>
                    <a:pt x="153" y="3"/>
                  </a:lnTo>
                  <a:lnTo>
                    <a:pt x="172" y="7"/>
                  </a:lnTo>
                  <a:lnTo>
                    <a:pt x="188" y="11"/>
                  </a:lnTo>
                  <a:lnTo>
                    <a:pt x="201" y="17"/>
                  </a:lnTo>
                  <a:lnTo>
                    <a:pt x="212" y="23"/>
                  </a:lnTo>
                  <a:lnTo>
                    <a:pt x="217" y="30"/>
                  </a:lnTo>
                  <a:lnTo>
                    <a:pt x="220" y="39"/>
                  </a:lnTo>
                  <a:lnTo>
                    <a:pt x="217" y="47"/>
                  </a:lnTo>
                  <a:lnTo>
                    <a:pt x="212" y="54"/>
                  </a:lnTo>
                  <a:lnTo>
                    <a:pt x="201" y="60"/>
                  </a:lnTo>
                  <a:lnTo>
                    <a:pt x="188" y="66"/>
                  </a:lnTo>
                  <a:lnTo>
                    <a:pt x="172" y="70"/>
                  </a:lnTo>
                  <a:lnTo>
                    <a:pt x="153" y="74"/>
                  </a:lnTo>
                  <a:lnTo>
                    <a:pt x="133" y="76"/>
                  </a:lnTo>
                  <a:lnTo>
                    <a:pt x="110" y="77"/>
                  </a:lnTo>
                  <a:lnTo>
                    <a:pt x="88" y="76"/>
                  </a:lnTo>
                  <a:lnTo>
                    <a:pt x="67" y="74"/>
                  </a:lnTo>
                  <a:lnTo>
                    <a:pt x="48" y="70"/>
                  </a:lnTo>
                  <a:lnTo>
                    <a:pt x="33" y="66"/>
                  </a:lnTo>
                  <a:lnTo>
                    <a:pt x="19" y="60"/>
                  </a:lnTo>
                  <a:lnTo>
                    <a:pt x="8" y="54"/>
                  </a:lnTo>
                  <a:lnTo>
                    <a:pt x="2" y="47"/>
                  </a:lnTo>
                  <a:lnTo>
                    <a:pt x="0" y="39"/>
                  </a:lnTo>
                  <a:lnTo>
                    <a:pt x="2" y="30"/>
                  </a:lnTo>
                  <a:lnTo>
                    <a:pt x="8" y="23"/>
                  </a:lnTo>
                  <a:lnTo>
                    <a:pt x="19" y="17"/>
                  </a:lnTo>
                  <a:lnTo>
                    <a:pt x="33" y="11"/>
                  </a:lnTo>
                  <a:lnTo>
                    <a:pt x="48" y="7"/>
                  </a:lnTo>
                  <a:lnTo>
                    <a:pt x="67" y="3"/>
                  </a:lnTo>
                  <a:lnTo>
                    <a:pt x="88" y="1"/>
                  </a:lnTo>
                  <a:lnTo>
                    <a:pt x="110"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1" name="Freeform 21"/>
            <p:cNvSpPr>
              <a:spLocks/>
            </p:cNvSpPr>
            <p:nvPr/>
          </p:nvSpPr>
          <p:spPr bwMode="auto">
            <a:xfrm>
              <a:off x="3338" y="3316"/>
              <a:ext cx="219" cy="76"/>
            </a:xfrm>
            <a:custGeom>
              <a:avLst/>
              <a:gdLst>
                <a:gd name="T0" fmla="*/ 110 w 219"/>
                <a:gd name="T1" fmla="*/ 0 h 76"/>
                <a:gd name="T2" fmla="*/ 132 w 219"/>
                <a:gd name="T3" fmla="*/ 1 h 76"/>
                <a:gd name="T4" fmla="*/ 152 w 219"/>
                <a:gd name="T5" fmla="*/ 3 h 76"/>
                <a:gd name="T6" fmla="*/ 171 w 219"/>
                <a:gd name="T7" fmla="*/ 7 h 76"/>
                <a:gd name="T8" fmla="*/ 187 w 219"/>
                <a:gd name="T9" fmla="*/ 12 h 76"/>
                <a:gd name="T10" fmla="*/ 200 w 219"/>
                <a:gd name="T11" fmla="*/ 18 h 76"/>
                <a:gd name="T12" fmla="*/ 211 w 219"/>
                <a:gd name="T13" fmla="*/ 23 h 76"/>
                <a:gd name="T14" fmla="*/ 217 w 219"/>
                <a:gd name="T15" fmla="*/ 31 h 76"/>
                <a:gd name="T16" fmla="*/ 219 w 219"/>
                <a:gd name="T17" fmla="*/ 39 h 76"/>
                <a:gd name="T18" fmla="*/ 217 w 219"/>
                <a:gd name="T19" fmla="*/ 47 h 76"/>
                <a:gd name="T20" fmla="*/ 211 w 219"/>
                <a:gd name="T21" fmla="*/ 54 h 76"/>
                <a:gd name="T22" fmla="*/ 200 w 219"/>
                <a:gd name="T23" fmla="*/ 60 h 76"/>
                <a:gd name="T24" fmla="*/ 187 w 219"/>
                <a:gd name="T25" fmla="*/ 66 h 76"/>
                <a:gd name="T26" fmla="*/ 171 w 219"/>
                <a:gd name="T27" fmla="*/ 71 h 76"/>
                <a:gd name="T28" fmla="*/ 152 w 219"/>
                <a:gd name="T29" fmla="*/ 74 h 76"/>
                <a:gd name="T30" fmla="*/ 132 w 219"/>
                <a:gd name="T31" fmla="*/ 75 h 76"/>
                <a:gd name="T32" fmla="*/ 110 w 219"/>
                <a:gd name="T33" fmla="*/ 76 h 76"/>
                <a:gd name="T34" fmla="*/ 87 w 219"/>
                <a:gd name="T35" fmla="*/ 75 h 76"/>
                <a:gd name="T36" fmla="*/ 67 w 219"/>
                <a:gd name="T37" fmla="*/ 74 h 76"/>
                <a:gd name="T38" fmla="*/ 49 w 219"/>
                <a:gd name="T39" fmla="*/ 71 h 76"/>
                <a:gd name="T40" fmla="*/ 32 w 219"/>
                <a:gd name="T41" fmla="*/ 66 h 76"/>
                <a:gd name="T42" fmla="*/ 19 w 219"/>
                <a:gd name="T43" fmla="*/ 60 h 76"/>
                <a:gd name="T44" fmla="*/ 9 w 219"/>
                <a:gd name="T45" fmla="*/ 54 h 76"/>
                <a:gd name="T46" fmla="*/ 3 w 219"/>
                <a:gd name="T47" fmla="*/ 47 h 76"/>
                <a:gd name="T48" fmla="*/ 0 w 219"/>
                <a:gd name="T49" fmla="*/ 39 h 76"/>
                <a:gd name="T50" fmla="*/ 3 w 219"/>
                <a:gd name="T51" fmla="*/ 31 h 76"/>
                <a:gd name="T52" fmla="*/ 9 w 219"/>
                <a:gd name="T53" fmla="*/ 23 h 76"/>
                <a:gd name="T54" fmla="*/ 19 w 219"/>
                <a:gd name="T55" fmla="*/ 18 h 76"/>
                <a:gd name="T56" fmla="*/ 32 w 219"/>
                <a:gd name="T57" fmla="*/ 12 h 76"/>
                <a:gd name="T58" fmla="*/ 49 w 219"/>
                <a:gd name="T59" fmla="*/ 7 h 76"/>
                <a:gd name="T60" fmla="*/ 67 w 219"/>
                <a:gd name="T61" fmla="*/ 3 h 76"/>
                <a:gd name="T62" fmla="*/ 87 w 219"/>
                <a:gd name="T63" fmla="*/ 1 h 76"/>
                <a:gd name="T64" fmla="*/ 110 w 219"/>
                <a:gd name="T65"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6">
                  <a:moveTo>
                    <a:pt x="110" y="0"/>
                  </a:moveTo>
                  <a:lnTo>
                    <a:pt x="132" y="1"/>
                  </a:lnTo>
                  <a:lnTo>
                    <a:pt x="152" y="3"/>
                  </a:lnTo>
                  <a:lnTo>
                    <a:pt x="171" y="7"/>
                  </a:lnTo>
                  <a:lnTo>
                    <a:pt x="187" y="12"/>
                  </a:lnTo>
                  <a:lnTo>
                    <a:pt x="200" y="18"/>
                  </a:lnTo>
                  <a:lnTo>
                    <a:pt x="211" y="23"/>
                  </a:lnTo>
                  <a:lnTo>
                    <a:pt x="217" y="31"/>
                  </a:lnTo>
                  <a:lnTo>
                    <a:pt x="219" y="39"/>
                  </a:lnTo>
                  <a:lnTo>
                    <a:pt x="217" y="47"/>
                  </a:lnTo>
                  <a:lnTo>
                    <a:pt x="211" y="54"/>
                  </a:lnTo>
                  <a:lnTo>
                    <a:pt x="200" y="60"/>
                  </a:lnTo>
                  <a:lnTo>
                    <a:pt x="187" y="66"/>
                  </a:lnTo>
                  <a:lnTo>
                    <a:pt x="171" y="71"/>
                  </a:lnTo>
                  <a:lnTo>
                    <a:pt x="152" y="74"/>
                  </a:lnTo>
                  <a:lnTo>
                    <a:pt x="132" y="75"/>
                  </a:lnTo>
                  <a:lnTo>
                    <a:pt x="110" y="76"/>
                  </a:lnTo>
                  <a:lnTo>
                    <a:pt x="87" y="75"/>
                  </a:lnTo>
                  <a:lnTo>
                    <a:pt x="67" y="74"/>
                  </a:lnTo>
                  <a:lnTo>
                    <a:pt x="49" y="71"/>
                  </a:lnTo>
                  <a:lnTo>
                    <a:pt x="32" y="66"/>
                  </a:lnTo>
                  <a:lnTo>
                    <a:pt x="19" y="60"/>
                  </a:lnTo>
                  <a:lnTo>
                    <a:pt x="9" y="54"/>
                  </a:lnTo>
                  <a:lnTo>
                    <a:pt x="3" y="47"/>
                  </a:lnTo>
                  <a:lnTo>
                    <a:pt x="0" y="39"/>
                  </a:lnTo>
                  <a:lnTo>
                    <a:pt x="3" y="31"/>
                  </a:lnTo>
                  <a:lnTo>
                    <a:pt x="9" y="23"/>
                  </a:lnTo>
                  <a:lnTo>
                    <a:pt x="19" y="18"/>
                  </a:lnTo>
                  <a:lnTo>
                    <a:pt x="32" y="12"/>
                  </a:lnTo>
                  <a:lnTo>
                    <a:pt x="49" y="7"/>
                  </a:lnTo>
                  <a:lnTo>
                    <a:pt x="67" y="3"/>
                  </a:lnTo>
                  <a:lnTo>
                    <a:pt x="87" y="1"/>
                  </a:lnTo>
                  <a:lnTo>
                    <a:pt x="110"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2" name="Freeform 22"/>
            <p:cNvSpPr>
              <a:spLocks/>
            </p:cNvSpPr>
            <p:nvPr/>
          </p:nvSpPr>
          <p:spPr bwMode="auto">
            <a:xfrm>
              <a:off x="4053" y="3634"/>
              <a:ext cx="219" cy="76"/>
            </a:xfrm>
            <a:custGeom>
              <a:avLst/>
              <a:gdLst>
                <a:gd name="T0" fmla="*/ 109 w 219"/>
                <a:gd name="T1" fmla="*/ 0 h 76"/>
                <a:gd name="T2" fmla="*/ 132 w 219"/>
                <a:gd name="T3" fmla="*/ 1 h 76"/>
                <a:gd name="T4" fmla="*/ 152 w 219"/>
                <a:gd name="T5" fmla="*/ 2 h 76"/>
                <a:gd name="T6" fmla="*/ 171 w 219"/>
                <a:gd name="T7" fmla="*/ 6 h 76"/>
                <a:gd name="T8" fmla="*/ 187 w 219"/>
                <a:gd name="T9" fmla="*/ 10 h 76"/>
                <a:gd name="T10" fmla="*/ 200 w 219"/>
                <a:gd name="T11" fmla="*/ 16 h 76"/>
                <a:gd name="T12" fmla="*/ 211 w 219"/>
                <a:gd name="T13" fmla="*/ 22 h 76"/>
                <a:gd name="T14" fmla="*/ 216 w 219"/>
                <a:gd name="T15" fmla="*/ 29 h 76"/>
                <a:gd name="T16" fmla="*/ 219 w 219"/>
                <a:gd name="T17" fmla="*/ 38 h 76"/>
                <a:gd name="T18" fmla="*/ 216 w 219"/>
                <a:gd name="T19" fmla="*/ 46 h 76"/>
                <a:gd name="T20" fmla="*/ 211 w 219"/>
                <a:gd name="T21" fmla="*/ 53 h 76"/>
                <a:gd name="T22" fmla="*/ 200 w 219"/>
                <a:gd name="T23" fmla="*/ 59 h 76"/>
                <a:gd name="T24" fmla="*/ 187 w 219"/>
                <a:gd name="T25" fmla="*/ 65 h 76"/>
                <a:gd name="T26" fmla="*/ 171 w 219"/>
                <a:gd name="T27" fmla="*/ 69 h 76"/>
                <a:gd name="T28" fmla="*/ 152 w 219"/>
                <a:gd name="T29" fmla="*/ 73 h 76"/>
                <a:gd name="T30" fmla="*/ 132 w 219"/>
                <a:gd name="T31" fmla="*/ 75 h 76"/>
                <a:gd name="T32" fmla="*/ 109 w 219"/>
                <a:gd name="T33" fmla="*/ 76 h 76"/>
                <a:gd name="T34" fmla="*/ 87 w 219"/>
                <a:gd name="T35" fmla="*/ 75 h 76"/>
                <a:gd name="T36" fmla="*/ 67 w 219"/>
                <a:gd name="T37" fmla="*/ 73 h 76"/>
                <a:gd name="T38" fmla="*/ 48 w 219"/>
                <a:gd name="T39" fmla="*/ 69 h 76"/>
                <a:gd name="T40" fmla="*/ 32 w 219"/>
                <a:gd name="T41" fmla="*/ 65 h 76"/>
                <a:gd name="T42" fmla="*/ 19 w 219"/>
                <a:gd name="T43" fmla="*/ 59 h 76"/>
                <a:gd name="T44" fmla="*/ 8 w 219"/>
                <a:gd name="T45" fmla="*/ 53 h 76"/>
                <a:gd name="T46" fmla="*/ 2 w 219"/>
                <a:gd name="T47" fmla="*/ 46 h 76"/>
                <a:gd name="T48" fmla="*/ 0 w 219"/>
                <a:gd name="T49" fmla="*/ 38 h 76"/>
                <a:gd name="T50" fmla="*/ 2 w 219"/>
                <a:gd name="T51" fmla="*/ 29 h 76"/>
                <a:gd name="T52" fmla="*/ 8 w 219"/>
                <a:gd name="T53" fmla="*/ 22 h 76"/>
                <a:gd name="T54" fmla="*/ 19 w 219"/>
                <a:gd name="T55" fmla="*/ 16 h 76"/>
                <a:gd name="T56" fmla="*/ 32 w 219"/>
                <a:gd name="T57" fmla="*/ 10 h 76"/>
                <a:gd name="T58" fmla="*/ 48 w 219"/>
                <a:gd name="T59" fmla="*/ 6 h 76"/>
                <a:gd name="T60" fmla="*/ 67 w 219"/>
                <a:gd name="T61" fmla="*/ 2 h 76"/>
                <a:gd name="T62" fmla="*/ 87 w 219"/>
                <a:gd name="T63" fmla="*/ 1 h 76"/>
                <a:gd name="T64" fmla="*/ 109 w 219"/>
                <a:gd name="T65"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6">
                  <a:moveTo>
                    <a:pt x="109" y="0"/>
                  </a:moveTo>
                  <a:lnTo>
                    <a:pt x="132" y="1"/>
                  </a:lnTo>
                  <a:lnTo>
                    <a:pt x="152" y="2"/>
                  </a:lnTo>
                  <a:lnTo>
                    <a:pt x="171" y="6"/>
                  </a:lnTo>
                  <a:lnTo>
                    <a:pt x="187" y="10"/>
                  </a:lnTo>
                  <a:lnTo>
                    <a:pt x="200" y="16"/>
                  </a:lnTo>
                  <a:lnTo>
                    <a:pt x="211" y="22"/>
                  </a:lnTo>
                  <a:lnTo>
                    <a:pt x="216" y="29"/>
                  </a:lnTo>
                  <a:lnTo>
                    <a:pt x="219" y="38"/>
                  </a:lnTo>
                  <a:lnTo>
                    <a:pt x="216" y="46"/>
                  </a:lnTo>
                  <a:lnTo>
                    <a:pt x="211" y="53"/>
                  </a:lnTo>
                  <a:lnTo>
                    <a:pt x="200" y="59"/>
                  </a:lnTo>
                  <a:lnTo>
                    <a:pt x="187" y="65"/>
                  </a:lnTo>
                  <a:lnTo>
                    <a:pt x="171" y="69"/>
                  </a:lnTo>
                  <a:lnTo>
                    <a:pt x="152" y="73"/>
                  </a:lnTo>
                  <a:lnTo>
                    <a:pt x="132" y="75"/>
                  </a:lnTo>
                  <a:lnTo>
                    <a:pt x="109" y="76"/>
                  </a:lnTo>
                  <a:lnTo>
                    <a:pt x="87" y="75"/>
                  </a:lnTo>
                  <a:lnTo>
                    <a:pt x="67" y="73"/>
                  </a:lnTo>
                  <a:lnTo>
                    <a:pt x="48" y="69"/>
                  </a:lnTo>
                  <a:lnTo>
                    <a:pt x="32" y="65"/>
                  </a:lnTo>
                  <a:lnTo>
                    <a:pt x="19" y="59"/>
                  </a:lnTo>
                  <a:lnTo>
                    <a:pt x="8" y="53"/>
                  </a:lnTo>
                  <a:lnTo>
                    <a:pt x="2" y="46"/>
                  </a:lnTo>
                  <a:lnTo>
                    <a:pt x="0" y="38"/>
                  </a:lnTo>
                  <a:lnTo>
                    <a:pt x="2" y="29"/>
                  </a:lnTo>
                  <a:lnTo>
                    <a:pt x="8" y="22"/>
                  </a:lnTo>
                  <a:lnTo>
                    <a:pt x="19" y="16"/>
                  </a:lnTo>
                  <a:lnTo>
                    <a:pt x="32" y="10"/>
                  </a:lnTo>
                  <a:lnTo>
                    <a:pt x="48" y="6"/>
                  </a:lnTo>
                  <a:lnTo>
                    <a:pt x="67" y="2"/>
                  </a:lnTo>
                  <a:lnTo>
                    <a:pt x="87" y="1"/>
                  </a:lnTo>
                  <a:lnTo>
                    <a:pt x="109"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3" name="Freeform 23"/>
            <p:cNvSpPr>
              <a:spLocks/>
            </p:cNvSpPr>
            <p:nvPr/>
          </p:nvSpPr>
          <p:spPr bwMode="auto">
            <a:xfrm>
              <a:off x="3615" y="3672"/>
              <a:ext cx="219" cy="77"/>
            </a:xfrm>
            <a:custGeom>
              <a:avLst/>
              <a:gdLst>
                <a:gd name="T0" fmla="*/ 109 w 219"/>
                <a:gd name="T1" fmla="*/ 0 h 77"/>
                <a:gd name="T2" fmla="*/ 132 w 219"/>
                <a:gd name="T3" fmla="*/ 1 h 77"/>
                <a:gd name="T4" fmla="*/ 152 w 219"/>
                <a:gd name="T5" fmla="*/ 3 h 77"/>
                <a:gd name="T6" fmla="*/ 171 w 219"/>
                <a:gd name="T7" fmla="*/ 7 h 77"/>
                <a:gd name="T8" fmla="*/ 187 w 219"/>
                <a:gd name="T9" fmla="*/ 11 h 77"/>
                <a:gd name="T10" fmla="*/ 200 w 219"/>
                <a:gd name="T11" fmla="*/ 17 h 77"/>
                <a:gd name="T12" fmla="*/ 211 w 219"/>
                <a:gd name="T13" fmla="*/ 23 h 77"/>
                <a:gd name="T14" fmla="*/ 217 w 219"/>
                <a:gd name="T15" fmla="*/ 30 h 77"/>
                <a:gd name="T16" fmla="*/ 219 w 219"/>
                <a:gd name="T17" fmla="*/ 38 h 77"/>
                <a:gd name="T18" fmla="*/ 217 w 219"/>
                <a:gd name="T19" fmla="*/ 47 h 77"/>
                <a:gd name="T20" fmla="*/ 211 w 219"/>
                <a:gd name="T21" fmla="*/ 54 h 77"/>
                <a:gd name="T22" fmla="*/ 200 w 219"/>
                <a:gd name="T23" fmla="*/ 60 h 77"/>
                <a:gd name="T24" fmla="*/ 187 w 219"/>
                <a:gd name="T25" fmla="*/ 65 h 77"/>
                <a:gd name="T26" fmla="*/ 171 w 219"/>
                <a:gd name="T27" fmla="*/ 70 h 77"/>
                <a:gd name="T28" fmla="*/ 152 w 219"/>
                <a:gd name="T29" fmla="*/ 74 h 77"/>
                <a:gd name="T30" fmla="*/ 132 w 219"/>
                <a:gd name="T31" fmla="*/ 76 h 77"/>
                <a:gd name="T32" fmla="*/ 109 w 219"/>
                <a:gd name="T33" fmla="*/ 77 h 77"/>
                <a:gd name="T34" fmla="*/ 87 w 219"/>
                <a:gd name="T35" fmla="*/ 76 h 77"/>
                <a:gd name="T36" fmla="*/ 67 w 219"/>
                <a:gd name="T37" fmla="*/ 74 h 77"/>
                <a:gd name="T38" fmla="*/ 48 w 219"/>
                <a:gd name="T39" fmla="*/ 70 h 77"/>
                <a:gd name="T40" fmla="*/ 32 w 219"/>
                <a:gd name="T41" fmla="*/ 65 h 77"/>
                <a:gd name="T42" fmla="*/ 19 w 219"/>
                <a:gd name="T43" fmla="*/ 60 h 77"/>
                <a:gd name="T44" fmla="*/ 8 w 219"/>
                <a:gd name="T45" fmla="*/ 54 h 77"/>
                <a:gd name="T46" fmla="*/ 2 w 219"/>
                <a:gd name="T47" fmla="*/ 47 h 77"/>
                <a:gd name="T48" fmla="*/ 0 w 219"/>
                <a:gd name="T49" fmla="*/ 38 h 77"/>
                <a:gd name="T50" fmla="*/ 2 w 219"/>
                <a:gd name="T51" fmla="*/ 30 h 77"/>
                <a:gd name="T52" fmla="*/ 8 w 219"/>
                <a:gd name="T53" fmla="*/ 23 h 77"/>
                <a:gd name="T54" fmla="*/ 19 w 219"/>
                <a:gd name="T55" fmla="*/ 17 h 77"/>
                <a:gd name="T56" fmla="*/ 32 w 219"/>
                <a:gd name="T57" fmla="*/ 11 h 77"/>
                <a:gd name="T58" fmla="*/ 48 w 219"/>
                <a:gd name="T59" fmla="*/ 7 h 77"/>
                <a:gd name="T60" fmla="*/ 67 w 219"/>
                <a:gd name="T61" fmla="*/ 3 h 77"/>
                <a:gd name="T62" fmla="*/ 87 w 219"/>
                <a:gd name="T63" fmla="*/ 1 h 77"/>
                <a:gd name="T64" fmla="*/ 109 w 219"/>
                <a:gd name="T6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7">
                  <a:moveTo>
                    <a:pt x="109" y="0"/>
                  </a:moveTo>
                  <a:lnTo>
                    <a:pt x="132" y="1"/>
                  </a:lnTo>
                  <a:lnTo>
                    <a:pt x="152" y="3"/>
                  </a:lnTo>
                  <a:lnTo>
                    <a:pt x="171" y="7"/>
                  </a:lnTo>
                  <a:lnTo>
                    <a:pt x="187" y="11"/>
                  </a:lnTo>
                  <a:lnTo>
                    <a:pt x="200" y="17"/>
                  </a:lnTo>
                  <a:lnTo>
                    <a:pt x="211" y="23"/>
                  </a:lnTo>
                  <a:lnTo>
                    <a:pt x="217" y="30"/>
                  </a:lnTo>
                  <a:lnTo>
                    <a:pt x="219" y="38"/>
                  </a:lnTo>
                  <a:lnTo>
                    <a:pt x="217" y="47"/>
                  </a:lnTo>
                  <a:lnTo>
                    <a:pt x="211" y="54"/>
                  </a:lnTo>
                  <a:lnTo>
                    <a:pt x="200" y="60"/>
                  </a:lnTo>
                  <a:lnTo>
                    <a:pt x="187" y="65"/>
                  </a:lnTo>
                  <a:lnTo>
                    <a:pt x="171" y="70"/>
                  </a:lnTo>
                  <a:lnTo>
                    <a:pt x="152" y="74"/>
                  </a:lnTo>
                  <a:lnTo>
                    <a:pt x="132" y="76"/>
                  </a:lnTo>
                  <a:lnTo>
                    <a:pt x="109" y="77"/>
                  </a:lnTo>
                  <a:lnTo>
                    <a:pt x="87" y="76"/>
                  </a:lnTo>
                  <a:lnTo>
                    <a:pt x="67" y="74"/>
                  </a:lnTo>
                  <a:lnTo>
                    <a:pt x="48" y="70"/>
                  </a:lnTo>
                  <a:lnTo>
                    <a:pt x="32" y="65"/>
                  </a:lnTo>
                  <a:lnTo>
                    <a:pt x="19" y="60"/>
                  </a:lnTo>
                  <a:lnTo>
                    <a:pt x="8" y="54"/>
                  </a:lnTo>
                  <a:lnTo>
                    <a:pt x="2" y="47"/>
                  </a:lnTo>
                  <a:lnTo>
                    <a:pt x="0" y="38"/>
                  </a:lnTo>
                  <a:lnTo>
                    <a:pt x="2" y="30"/>
                  </a:lnTo>
                  <a:lnTo>
                    <a:pt x="8" y="23"/>
                  </a:lnTo>
                  <a:lnTo>
                    <a:pt x="19" y="17"/>
                  </a:lnTo>
                  <a:lnTo>
                    <a:pt x="32" y="11"/>
                  </a:lnTo>
                  <a:lnTo>
                    <a:pt x="48" y="7"/>
                  </a:lnTo>
                  <a:lnTo>
                    <a:pt x="67" y="3"/>
                  </a:lnTo>
                  <a:lnTo>
                    <a:pt x="87" y="1"/>
                  </a:lnTo>
                  <a:lnTo>
                    <a:pt x="109"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4" name="Freeform 24"/>
            <p:cNvSpPr>
              <a:spLocks/>
            </p:cNvSpPr>
            <p:nvPr/>
          </p:nvSpPr>
          <p:spPr bwMode="auto">
            <a:xfrm>
              <a:off x="3018" y="3142"/>
              <a:ext cx="205" cy="189"/>
            </a:xfrm>
            <a:custGeom>
              <a:avLst/>
              <a:gdLst>
                <a:gd name="T0" fmla="*/ 0 w 205"/>
                <a:gd name="T1" fmla="*/ 142 h 189"/>
                <a:gd name="T2" fmla="*/ 4 w 205"/>
                <a:gd name="T3" fmla="*/ 156 h 189"/>
                <a:gd name="T4" fmla="*/ 27 w 205"/>
                <a:gd name="T5" fmla="*/ 184 h 189"/>
                <a:gd name="T6" fmla="*/ 42 w 205"/>
                <a:gd name="T7" fmla="*/ 189 h 189"/>
                <a:gd name="T8" fmla="*/ 64 w 205"/>
                <a:gd name="T9" fmla="*/ 186 h 189"/>
                <a:gd name="T10" fmla="*/ 87 w 205"/>
                <a:gd name="T11" fmla="*/ 176 h 189"/>
                <a:gd name="T12" fmla="*/ 113 w 205"/>
                <a:gd name="T13" fmla="*/ 162 h 189"/>
                <a:gd name="T14" fmla="*/ 138 w 205"/>
                <a:gd name="T15" fmla="*/ 144 h 189"/>
                <a:gd name="T16" fmla="*/ 161 w 205"/>
                <a:gd name="T17" fmla="*/ 123 h 189"/>
                <a:gd name="T18" fmla="*/ 181 w 205"/>
                <a:gd name="T19" fmla="*/ 100 h 189"/>
                <a:gd name="T20" fmla="*/ 197 w 205"/>
                <a:gd name="T21" fmla="*/ 75 h 189"/>
                <a:gd name="T22" fmla="*/ 205 w 205"/>
                <a:gd name="T23" fmla="*/ 50 h 189"/>
                <a:gd name="T24" fmla="*/ 201 w 205"/>
                <a:gd name="T25" fmla="*/ 33 h 189"/>
                <a:gd name="T26" fmla="*/ 178 w 205"/>
                <a:gd name="T27" fmla="*/ 4 h 189"/>
                <a:gd name="T28" fmla="*/ 161 w 205"/>
                <a:gd name="T29" fmla="*/ 0 h 189"/>
                <a:gd name="T30" fmla="*/ 0 w 205"/>
                <a:gd name="T31" fmla="*/ 142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5" h="189">
                  <a:moveTo>
                    <a:pt x="0" y="142"/>
                  </a:moveTo>
                  <a:lnTo>
                    <a:pt x="4" y="156"/>
                  </a:lnTo>
                  <a:lnTo>
                    <a:pt x="27" y="184"/>
                  </a:lnTo>
                  <a:lnTo>
                    <a:pt x="42" y="189"/>
                  </a:lnTo>
                  <a:lnTo>
                    <a:pt x="64" y="186"/>
                  </a:lnTo>
                  <a:lnTo>
                    <a:pt x="87" y="176"/>
                  </a:lnTo>
                  <a:lnTo>
                    <a:pt x="113" y="162"/>
                  </a:lnTo>
                  <a:lnTo>
                    <a:pt x="138" y="144"/>
                  </a:lnTo>
                  <a:lnTo>
                    <a:pt x="161" y="123"/>
                  </a:lnTo>
                  <a:lnTo>
                    <a:pt x="181" y="100"/>
                  </a:lnTo>
                  <a:lnTo>
                    <a:pt x="197" y="75"/>
                  </a:lnTo>
                  <a:lnTo>
                    <a:pt x="205" y="50"/>
                  </a:lnTo>
                  <a:lnTo>
                    <a:pt x="201" y="33"/>
                  </a:lnTo>
                  <a:lnTo>
                    <a:pt x="178" y="4"/>
                  </a:lnTo>
                  <a:lnTo>
                    <a:pt x="161" y="0"/>
                  </a:lnTo>
                  <a:lnTo>
                    <a:pt x="0" y="142"/>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5" name="Freeform 25"/>
            <p:cNvSpPr>
              <a:spLocks/>
            </p:cNvSpPr>
            <p:nvPr/>
          </p:nvSpPr>
          <p:spPr bwMode="auto">
            <a:xfrm>
              <a:off x="3017" y="3142"/>
              <a:ext cx="175" cy="152"/>
            </a:xfrm>
            <a:custGeom>
              <a:avLst/>
              <a:gdLst>
                <a:gd name="T0" fmla="*/ 62 w 175"/>
                <a:gd name="T1" fmla="*/ 44 h 152"/>
                <a:gd name="T2" fmla="*/ 80 w 175"/>
                <a:gd name="T3" fmla="*/ 31 h 152"/>
                <a:gd name="T4" fmla="*/ 98 w 175"/>
                <a:gd name="T5" fmla="*/ 20 h 152"/>
                <a:gd name="T6" fmla="*/ 114 w 175"/>
                <a:gd name="T7" fmla="*/ 11 h 152"/>
                <a:gd name="T8" fmla="*/ 129 w 175"/>
                <a:gd name="T9" fmla="*/ 4 h 152"/>
                <a:gd name="T10" fmla="*/ 144 w 175"/>
                <a:gd name="T11" fmla="*/ 1 h 152"/>
                <a:gd name="T12" fmla="*/ 155 w 175"/>
                <a:gd name="T13" fmla="*/ 0 h 152"/>
                <a:gd name="T14" fmla="*/ 165 w 175"/>
                <a:gd name="T15" fmla="*/ 1 h 152"/>
                <a:gd name="T16" fmla="*/ 172 w 175"/>
                <a:gd name="T17" fmla="*/ 6 h 152"/>
                <a:gd name="T18" fmla="*/ 175 w 175"/>
                <a:gd name="T19" fmla="*/ 13 h 152"/>
                <a:gd name="T20" fmla="*/ 174 w 175"/>
                <a:gd name="T21" fmla="*/ 23 h 152"/>
                <a:gd name="T22" fmla="*/ 171 w 175"/>
                <a:gd name="T23" fmla="*/ 34 h 152"/>
                <a:gd name="T24" fmla="*/ 165 w 175"/>
                <a:gd name="T25" fmla="*/ 47 h 152"/>
                <a:gd name="T26" fmla="*/ 155 w 175"/>
                <a:gd name="T27" fmla="*/ 61 h 152"/>
                <a:gd name="T28" fmla="*/ 142 w 175"/>
                <a:gd name="T29" fmla="*/ 75 h 152"/>
                <a:gd name="T30" fmla="*/ 128 w 175"/>
                <a:gd name="T31" fmla="*/ 90 h 152"/>
                <a:gd name="T32" fmla="*/ 112 w 175"/>
                <a:gd name="T33" fmla="*/ 104 h 152"/>
                <a:gd name="T34" fmla="*/ 94 w 175"/>
                <a:gd name="T35" fmla="*/ 117 h 152"/>
                <a:gd name="T36" fmla="*/ 78 w 175"/>
                <a:gd name="T37" fmla="*/ 129 h 152"/>
                <a:gd name="T38" fmla="*/ 61 w 175"/>
                <a:gd name="T39" fmla="*/ 139 h 152"/>
                <a:gd name="T40" fmla="*/ 46 w 175"/>
                <a:gd name="T41" fmla="*/ 146 h 152"/>
                <a:gd name="T42" fmla="*/ 32 w 175"/>
                <a:gd name="T43" fmla="*/ 150 h 152"/>
                <a:gd name="T44" fmla="*/ 20 w 175"/>
                <a:gd name="T45" fmla="*/ 152 h 152"/>
                <a:gd name="T46" fmla="*/ 11 w 175"/>
                <a:gd name="T47" fmla="*/ 150 h 152"/>
                <a:gd name="T48" fmla="*/ 3 w 175"/>
                <a:gd name="T49" fmla="*/ 146 h 152"/>
                <a:gd name="T50" fmla="*/ 0 w 175"/>
                <a:gd name="T51" fmla="*/ 139 h 152"/>
                <a:gd name="T52" fmla="*/ 0 w 175"/>
                <a:gd name="T53" fmla="*/ 128 h 152"/>
                <a:gd name="T54" fmla="*/ 3 w 175"/>
                <a:gd name="T55" fmla="*/ 117 h 152"/>
                <a:gd name="T56" fmla="*/ 11 w 175"/>
                <a:gd name="T57" fmla="*/ 103 h 152"/>
                <a:gd name="T58" fmla="*/ 20 w 175"/>
                <a:gd name="T59" fmla="*/ 89 h 152"/>
                <a:gd name="T60" fmla="*/ 32 w 175"/>
                <a:gd name="T61" fmla="*/ 75 h 152"/>
                <a:gd name="T62" fmla="*/ 46 w 175"/>
                <a:gd name="T63" fmla="*/ 60 h 152"/>
                <a:gd name="T64" fmla="*/ 62 w 175"/>
                <a:gd name="T65" fmla="*/ 44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5" h="152">
                  <a:moveTo>
                    <a:pt x="62" y="44"/>
                  </a:moveTo>
                  <a:lnTo>
                    <a:pt x="80" y="31"/>
                  </a:lnTo>
                  <a:lnTo>
                    <a:pt x="98" y="20"/>
                  </a:lnTo>
                  <a:lnTo>
                    <a:pt x="114" y="11"/>
                  </a:lnTo>
                  <a:lnTo>
                    <a:pt x="129" y="4"/>
                  </a:lnTo>
                  <a:lnTo>
                    <a:pt x="144" y="1"/>
                  </a:lnTo>
                  <a:lnTo>
                    <a:pt x="155" y="0"/>
                  </a:lnTo>
                  <a:lnTo>
                    <a:pt x="165" y="1"/>
                  </a:lnTo>
                  <a:lnTo>
                    <a:pt x="172" y="6"/>
                  </a:lnTo>
                  <a:lnTo>
                    <a:pt x="175" y="13"/>
                  </a:lnTo>
                  <a:lnTo>
                    <a:pt x="174" y="23"/>
                  </a:lnTo>
                  <a:lnTo>
                    <a:pt x="171" y="34"/>
                  </a:lnTo>
                  <a:lnTo>
                    <a:pt x="165" y="47"/>
                  </a:lnTo>
                  <a:lnTo>
                    <a:pt x="155" y="61"/>
                  </a:lnTo>
                  <a:lnTo>
                    <a:pt x="142" y="75"/>
                  </a:lnTo>
                  <a:lnTo>
                    <a:pt x="128" y="90"/>
                  </a:lnTo>
                  <a:lnTo>
                    <a:pt x="112" y="104"/>
                  </a:lnTo>
                  <a:lnTo>
                    <a:pt x="94" y="117"/>
                  </a:lnTo>
                  <a:lnTo>
                    <a:pt x="78" y="129"/>
                  </a:lnTo>
                  <a:lnTo>
                    <a:pt x="61" y="139"/>
                  </a:lnTo>
                  <a:lnTo>
                    <a:pt x="46" y="146"/>
                  </a:lnTo>
                  <a:lnTo>
                    <a:pt x="32" y="150"/>
                  </a:lnTo>
                  <a:lnTo>
                    <a:pt x="20" y="152"/>
                  </a:lnTo>
                  <a:lnTo>
                    <a:pt x="11" y="150"/>
                  </a:lnTo>
                  <a:lnTo>
                    <a:pt x="3" y="146"/>
                  </a:lnTo>
                  <a:lnTo>
                    <a:pt x="0" y="139"/>
                  </a:lnTo>
                  <a:lnTo>
                    <a:pt x="0" y="128"/>
                  </a:lnTo>
                  <a:lnTo>
                    <a:pt x="3" y="117"/>
                  </a:lnTo>
                  <a:lnTo>
                    <a:pt x="11" y="103"/>
                  </a:lnTo>
                  <a:lnTo>
                    <a:pt x="20" y="89"/>
                  </a:lnTo>
                  <a:lnTo>
                    <a:pt x="32" y="75"/>
                  </a:lnTo>
                  <a:lnTo>
                    <a:pt x="46" y="60"/>
                  </a:lnTo>
                  <a:lnTo>
                    <a:pt x="62" y="44"/>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6" name="Freeform 26"/>
            <p:cNvSpPr>
              <a:spLocks/>
            </p:cNvSpPr>
            <p:nvPr/>
          </p:nvSpPr>
          <p:spPr bwMode="auto">
            <a:xfrm>
              <a:off x="3610" y="2998"/>
              <a:ext cx="563" cy="267"/>
            </a:xfrm>
            <a:custGeom>
              <a:avLst/>
              <a:gdLst>
                <a:gd name="T0" fmla="*/ 0 w 563"/>
                <a:gd name="T1" fmla="*/ 13 h 267"/>
                <a:gd name="T2" fmla="*/ 0 w 563"/>
                <a:gd name="T3" fmla="*/ 158 h 267"/>
                <a:gd name="T4" fmla="*/ 16 w 563"/>
                <a:gd name="T5" fmla="*/ 184 h 267"/>
                <a:gd name="T6" fmla="*/ 39 w 563"/>
                <a:gd name="T7" fmla="*/ 206 h 267"/>
                <a:gd name="T8" fmla="*/ 71 w 563"/>
                <a:gd name="T9" fmla="*/ 226 h 267"/>
                <a:gd name="T10" fmla="*/ 107 w 563"/>
                <a:gd name="T11" fmla="*/ 241 h 267"/>
                <a:gd name="T12" fmla="*/ 150 w 563"/>
                <a:gd name="T13" fmla="*/ 253 h 267"/>
                <a:gd name="T14" fmla="*/ 196 w 563"/>
                <a:gd name="T15" fmla="*/ 261 h 267"/>
                <a:gd name="T16" fmla="*/ 243 w 563"/>
                <a:gd name="T17" fmla="*/ 266 h 267"/>
                <a:gd name="T18" fmla="*/ 292 w 563"/>
                <a:gd name="T19" fmla="*/ 267 h 267"/>
                <a:gd name="T20" fmla="*/ 340 w 563"/>
                <a:gd name="T21" fmla="*/ 265 h 267"/>
                <a:gd name="T22" fmla="*/ 386 w 563"/>
                <a:gd name="T23" fmla="*/ 259 h 267"/>
                <a:gd name="T24" fmla="*/ 431 w 563"/>
                <a:gd name="T25" fmla="*/ 250 h 267"/>
                <a:gd name="T26" fmla="*/ 471 w 563"/>
                <a:gd name="T27" fmla="*/ 237 h 267"/>
                <a:gd name="T28" fmla="*/ 505 w 563"/>
                <a:gd name="T29" fmla="*/ 220 h 267"/>
                <a:gd name="T30" fmla="*/ 532 w 563"/>
                <a:gd name="T31" fmla="*/ 201 h 267"/>
                <a:gd name="T32" fmla="*/ 552 w 563"/>
                <a:gd name="T33" fmla="*/ 178 h 267"/>
                <a:gd name="T34" fmla="*/ 563 w 563"/>
                <a:gd name="T35" fmla="*/ 151 h 267"/>
                <a:gd name="T36" fmla="*/ 563 w 563"/>
                <a:gd name="T37" fmla="*/ 0 h 267"/>
                <a:gd name="T38" fmla="*/ 0 w 563"/>
                <a:gd name="T39" fmla="*/ 1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63" h="267">
                  <a:moveTo>
                    <a:pt x="0" y="13"/>
                  </a:moveTo>
                  <a:lnTo>
                    <a:pt x="0" y="158"/>
                  </a:lnTo>
                  <a:lnTo>
                    <a:pt x="16" y="184"/>
                  </a:lnTo>
                  <a:lnTo>
                    <a:pt x="39" y="206"/>
                  </a:lnTo>
                  <a:lnTo>
                    <a:pt x="71" y="226"/>
                  </a:lnTo>
                  <a:lnTo>
                    <a:pt x="107" y="241"/>
                  </a:lnTo>
                  <a:lnTo>
                    <a:pt x="150" y="253"/>
                  </a:lnTo>
                  <a:lnTo>
                    <a:pt x="196" y="261"/>
                  </a:lnTo>
                  <a:lnTo>
                    <a:pt x="243" y="266"/>
                  </a:lnTo>
                  <a:lnTo>
                    <a:pt x="292" y="267"/>
                  </a:lnTo>
                  <a:lnTo>
                    <a:pt x="340" y="265"/>
                  </a:lnTo>
                  <a:lnTo>
                    <a:pt x="386" y="259"/>
                  </a:lnTo>
                  <a:lnTo>
                    <a:pt x="431" y="250"/>
                  </a:lnTo>
                  <a:lnTo>
                    <a:pt x="471" y="237"/>
                  </a:lnTo>
                  <a:lnTo>
                    <a:pt x="505" y="220"/>
                  </a:lnTo>
                  <a:lnTo>
                    <a:pt x="532" y="201"/>
                  </a:lnTo>
                  <a:lnTo>
                    <a:pt x="552" y="178"/>
                  </a:lnTo>
                  <a:lnTo>
                    <a:pt x="563" y="151"/>
                  </a:lnTo>
                  <a:lnTo>
                    <a:pt x="563" y="0"/>
                  </a:lnTo>
                  <a:lnTo>
                    <a:pt x="0" y="13"/>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7" name="Freeform 27"/>
            <p:cNvSpPr>
              <a:spLocks/>
            </p:cNvSpPr>
            <p:nvPr/>
          </p:nvSpPr>
          <p:spPr bwMode="auto">
            <a:xfrm>
              <a:off x="3610" y="2886"/>
              <a:ext cx="563" cy="260"/>
            </a:xfrm>
            <a:custGeom>
              <a:avLst/>
              <a:gdLst>
                <a:gd name="T0" fmla="*/ 310 w 563"/>
                <a:gd name="T1" fmla="*/ 1 h 260"/>
                <a:gd name="T2" fmla="*/ 365 w 563"/>
                <a:gd name="T3" fmla="*/ 6 h 260"/>
                <a:gd name="T4" fmla="*/ 415 w 563"/>
                <a:gd name="T5" fmla="*/ 15 h 260"/>
                <a:gd name="T6" fmla="*/ 461 w 563"/>
                <a:gd name="T7" fmla="*/ 30 h 260"/>
                <a:gd name="T8" fmla="*/ 498 w 563"/>
                <a:gd name="T9" fmla="*/ 47 h 260"/>
                <a:gd name="T10" fmla="*/ 529 w 563"/>
                <a:gd name="T11" fmla="*/ 68 h 260"/>
                <a:gd name="T12" fmla="*/ 550 w 563"/>
                <a:gd name="T13" fmla="*/ 92 h 260"/>
                <a:gd name="T14" fmla="*/ 562 w 563"/>
                <a:gd name="T15" fmla="*/ 117 h 260"/>
                <a:gd name="T16" fmla="*/ 562 w 563"/>
                <a:gd name="T17" fmla="*/ 143 h 260"/>
                <a:gd name="T18" fmla="*/ 550 w 563"/>
                <a:gd name="T19" fmla="*/ 168 h 260"/>
                <a:gd name="T20" fmla="*/ 529 w 563"/>
                <a:gd name="T21" fmla="*/ 191 h 260"/>
                <a:gd name="T22" fmla="*/ 498 w 563"/>
                <a:gd name="T23" fmla="*/ 212 h 260"/>
                <a:gd name="T24" fmla="*/ 461 w 563"/>
                <a:gd name="T25" fmla="*/ 230 h 260"/>
                <a:gd name="T26" fmla="*/ 415 w 563"/>
                <a:gd name="T27" fmla="*/ 244 h 260"/>
                <a:gd name="T28" fmla="*/ 365 w 563"/>
                <a:gd name="T29" fmla="*/ 254 h 260"/>
                <a:gd name="T30" fmla="*/ 310 w 563"/>
                <a:gd name="T31" fmla="*/ 259 h 260"/>
                <a:gd name="T32" fmla="*/ 253 w 563"/>
                <a:gd name="T33" fmla="*/ 259 h 260"/>
                <a:gd name="T34" fmla="*/ 198 w 563"/>
                <a:gd name="T35" fmla="*/ 254 h 260"/>
                <a:gd name="T36" fmla="*/ 147 w 563"/>
                <a:gd name="T37" fmla="*/ 244 h 260"/>
                <a:gd name="T38" fmla="*/ 103 w 563"/>
                <a:gd name="T39" fmla="*/ 230 h 260"/>
                <a:gd name="T40" fmla="*/ 65 w 563"/>
                <a:gd name="T41" fmla="*/ 212 h 260"/>
                <a:gd name="T42" fmla="*/ 34 w 563"/>
                <a:gd name="T43" fmla="*/ 191 h 260"/>
                <a:gd name="T44" fmla="*/ 13 w 563"/>
                <a:gd name="T45" fmla="*/ 168 h 260"/>
                <a:gd name="T46" fmla="*/ 1 w 563"/>
                <a:gd name="T47" fmla="*/ 143 h 260"/>
                <a:gd name="T48" fmla="*/ 1 w 563"/>
                <a:gd name="T49" fmla="*/ 117 h 260"/>
                <a:gd name="T50" fmla="*/ 13 w 563"/>
                <a:gd name="T51" fmla="*/ 92 h 260"/>
                <a:gd name="T52" fmla="*/ 34 w 563"/>
                <a:gd name="T53" fmla="*/ 68 h 260"/>
                <a:gd name="T54" fmla="*/ 65 w 563"/>
                <a:gd name="T55" fmla="*/ 47 h 260"/>
                <a:gd name="T56" fmla="*/ 103 w 563"/>
                <a:gd name="T57" fmla="*/ 30 h 260"/>
                <a:gd name="T58" fmla="*/ 147 w 563"/>
                <a:gd name="T59" fmla="*/ 15 h 260"/>
                <a:gd name="T60" fmla="*/ 198 w 563"/>
                <a:gd name="T61" fmla="*/ 6 h 260"/>
                <a:gd name="T62" fmla="*/ 253 w 563"/>
                <a:gd name="T63" fmla="*/ 1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63" h="260">
                  <a:moveTo>
                    <a:pt x="282" y="0"/>
                  </a:moveTo>
                  <a:lnTo>
                    <a:pt x="310" y="1"/>
                  </a:lnTo>
                  <a:lnTo>
                    <a:pt x="338" y="2"/>
                  </a:lnTo>
                  <a:lnTo>
                    <a:pt x="365" y="6"/>
                  </a:lnTo>
                  <a:lnTo>
                    <a:pt x="391" y="11"/>
                  </a:lnTo>
                  <a:lnTo>
                    <a:pt x="415" y="15"/>
                  </a:lnTo>
                  <a:lnTo>
                    <a:pt x="438" y="22"/>
                  </a:lnTo>
                  <a:lnTo>
                    <a:pt x="461" y="30"/>
                  </a:lnTo>
                  <a:lnTo>
                    <a:pt x="481" y="38"/>
                  </a:lnTo>
                  <a:lnTo>
                    <a:pt x="498" y="47"/>
                  </a:lnTo>
                  <a:lnTo>
                    <a:pt x="515" y="58"/>
                  </a:lnTo>
                  <a:lnTo>
                    <a:pt x="529" y="68"/>
                  </a:lnTo>
                  <a:lnTo>
                    <a:pt x="541" y="79"/>
                  </a:lnTo>
                  <a:lnTo>
                    <a:pt x="550" y="92"/>
                  </a:lnTo>
                  <a:lnTo>
                    <a:pt x="557" y="104"/>
                  </a:lnTo>
                  <a:lnTo>
                    <a:pt x="562" y="117"/>
                  </a:lnTo>
                  <a:lnTo>
                    <a:pt x="563" y="130"/>
                  </a:lnTo>
                  <a:lnTo>
                    <a:pt x="562" y="143"/>
                  </a:lnTo>
                  <a:lnTo>
                    <a:pt x="557" y="156"/>
                  </a:lnTo>
                  <a:lnTo>
                    <a:pt x="550" y="168"/>
                  </a:lnTo>
                  <a:lnTo>
                    <a:pt x="541" y="180"/>
                  </a:lnTo>
                  <a:lnTo>
                    <a:pt x="529" y="191"/>
                  </a:lnTo>
                  <a:lnTo>
                    <a:pt x="515" y="201"/>
                  </a:lnTo>
                  <a:lnTo>
                    <a:pt x="498" y="212"/>
                  </a:lnTo>
                  <a:lnTo>
                    <a:pt x="481" y="221"/>
                  </a:lnTo>
                  <a:lnTo>
                    <a:pt x="461" y="230"/>
                  </a:lnTo>
                  <a:lnTo>
                    <a:pt x="438" y="238"/>
                  </a:lnTo>
                  <a:lnTo>
                    <a:pt x="415" y="244"/>
                  </a:lnTo>
                  <a:lnTo>
                    <a:pt x="391" y="250"/>
                  </a:lnTo>
                  <a:lnTo>
                    <a:pt x="365" y="254"/>
                  </a:lnTo>
                  <a:lnTo>
                    <a:pt x="338" y="258"/>
                  </a:lnTo>
                  <a:lnTo>
                    <a:pt x="310" y="259"/>
                  </a:lnTo>
                  <a:lnTo>
                    <a:pt x="282" y="260"/>
                  </a:lnTo>
                  <a:lnTo>
                    <a:pt x="253" y="259"/>
                  </a:lnTo>
                  <a:lnTo>
                    <a:pt x="225" y="258"/>
                  </a:lnTo>
                  <a:lnTo>
                    <a:pt x="198" y="254"/>
                  </a:lnTo>
                  <a:lnTo>
                    <a:pt x="172" y="250"/>
                  </a:lnTo>
                  <a:lnTo>
                    <a:pt x="147" y="244"/>
                  </a:lnTo>
                  <a:lnTo>
                    <a:pt x="124" y="238"/>
                  </a:lnTo>
                  <a:lnTo>
                    <a:pt x="103" y="230"/>
                  </a:lnTo>
                  <a:lnTo>
                    <a:pt x="83" y="221"/>
                  </a:lnTo>
                  <a:lnTo>
                    <a:pt x="65" y="212"/>
                  </a:lnTo>
                  <a:lnTo>
                    <a:pt x="49" y="201"/>
                  </a:lnTo>
                  <a:lnTo>
                    <a:pt x="34" y="191"/>
                  </a:lnTo>
                  <a:lnTo>
                    <a:pt x="23" y="180"/>
                  </a:lnTo>
                  <a:lnTo>
                    <a:pt x="13" y="168"/>
                  </a:lnTo>
                  <a:lnTo>
                    <a:pt x="6" y="156"/>
                  </a:lnTo>
                  <a:lnTo>
                    <a:pt x="1" y="143"/>
                  </a:lnTo>
                  <a:lnTo>
                    <a:pt x="0" y="130"/>
                  </a:lnTo>
                  <a:lnTo>
                    <a:pt x="1" y="117"/>
                  </a:lnTo>
                  <a:lnTo>
                    <a:pt x="6" y="104"/>
                  </a:lnTo>
                  <a:lnTo>
                    <a:pt x="13" y="92"/>
                  </a:lnTo>
                  <a:lnTo>
                    <a:pt x="23" y="79"/>
                  </a:lnTo>
                  <a:lnTo>
                    <a:pt x="34" y="68"/>
                  </a:lnTo>
                  <a:lnTo>
                    <a:pt x="49" y="58"/>
                  </a:lnTo>
                  <a:lnTo>
                    <a:pt x="65" y="47"/>
                  </a:lnTo>
                  <a:lnTo>
                    <a:pt x="83" y="38"/>
                  </a:lnTo>
                  <a:lnTo>
                    <a:pt x="103" y="30"/>
                  </a:lnTo>
                  <a:lnTo>
                    <a:pt x="124" y="22"/>
                  </a:lnTo>
                  <a:lnTo>
                    <a:pt x="147" y="15"/>
                  </a:lnTo>
                  <a:lnTo>
                    <a:pt x="172" y="11"/>
                  </a:lnTo>
                  <a:lnTo>
                    <a:pt x="198" y="6"/>
                  </a:lnTo>
                  <a:lnTo>
                    <a:pt x="225" y="2"/>
                  </a:lnTo>
                  <a:lnTo>
                    <a:pt x="253" y="1"/>
                  </a:lnTo>
                  <a:lnTo>
                    <a:pt x="282" y="0"/>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8" name="Freeform 28"/>
            <p:cNvSpPr>
              <a:spLocks/>
            </p:cNvSpPr>
            <p:nvPr/>
          </p:nvSpPr>
          <p:spPr bwMode="auto">
            <a:xfrm>
              <a:off x="4377" y="1921"/>
              <a:ext cx="952" cy="1692"/>
            </a:xfrm>
            <a:custGeom>
              <a:avLst/>
              <a:gdLst>
                <a:gd name="T0" fmla="*/ 202 w 952"/>
                <a:gd name="T1" fmla="*/ 70 h 1692"/>
                <a:gd name="T2" fmla="*/ 224 w 952"/>
                <a:gd name="T3" fmla="*/ 48 h 1692"/>
                <a:gd name="T4" fmla="*/ 268 w 952"/>
                <a:gd name="T5" fmla="*/ 29 h 1692"/>
                <a:gd name="T6" fmla="*/ 328 w 952"/>
                <a:gd name="T7" fmla="*/ 14 h 1692"/>
                <a:gd name="T8" fmla="*/ 399 w 952"/>
                <a:gd name="T9" fmla="*/ 4 h 1692"/>
                <a:gd name="T10" fmla="*/ 475 w 952"/>
                <a:gd name="T11" fmla="*/ 0 h 1692"/>
                <a:gd name="T12" fmla="*/ 551 w 952"/>
                <a:gd name="T13" fmla="*/ 1 h 1692"/>
                <a:gd name="T14" fmla="*/ 620 w 952"/>
                <a:gd name="T15" fmla="*/ 9 h 1692"/>
                <a:gd name="T16" fmla="*/ 667 w 952"/>
                <a:gd name="T17" fmla="*/ 20 h 1692"/>
                <a:gd name="T18" fmla="*/ 697 w 952"/>
                <a:gd name="T19" fmla="*/ 30 h 1692"/>
                <a:gd name="T20" fmla="*/ 719 w 952"/>
                <a:gd name="T21" fmla="*/ 43 h 1692"/>
                <a:gd name="T22" fmla="*/ 735 w 952"/>
                <a:gd name="T23" fmla="*/ 58 h 1692"/>
                <a:gd name="T24" fmla="*/ 742 w 952"/>
                <a:gd name="T25" fmla="*/ 217 h 1692"/>
                <a:gd name="T26" fmla="*/ 791 w 952"/>
                <a:gd name="T27" fmla="*/ 230 h 1692"/>
                <a:gd name="T28" fmla="*/ 833 w 952"/>
                <a:gd name="T29" fmla="*/ 250 h 1692"/>
                <a:gd name="T30" fmla="*/ 868 w 952"/>
                <a:gd name="T31" fmla="*/ 279 h 1692"/>
                <a:gd name="T32" fmla="*/ 898 w 952"/>
                <a:gd name="T33" fmla="*/ 310 h 1692"/>
                <a:gd name="T34" fmla="*/ 921 w 952"/>
                <a:gd name="T35" fmla="*/ 348 h 1692"/>
                <a:gd name="T36" fmla="*/ 938 w 952"/>
                <a:gd name="T37" fmla="*/ 388 h 1692"/>
                <a:gd name="T38" fmla="*/ 948 w 952"/>
                <a:gd name="T39" fmla="*/ 432 h 1692"/>
                <a:gd name="T40" fmla="*/ 952 w 952"/>
                <a:gd name="T41" fmla="*/ 476 h 1692"/>
                <a:gd name="T42" fmla="*/ 948 w 952"/>
                <a:gd name="T43" fmla="*/ 1502 h 1692"/>
                <a:gd name="T44" fmla="*/ 926 w 952"/>
                <a:gd name="T45" fmla="*/ 1549 h 1692"/>
                <a:gd name="T46" fmla="*/ 887 w 952"/>
                <a:gd name="T47" fmla="*/ 1590 h 1692"/>
                <a:gd name="T48" fmla="*/ 832 w 952"/>
                <a:gd name="T49" fmla="*/ 1623 h 1692"/>
                <a:gd name="T50" fmla="*/ 765 w 952"/>
                <a:gd name="T51" fmla="*/ 1650 h 1692"/>
                <a:gd name="T52" fmla="*/ 688 w 952"/>
                <a:gd name="T53" fmla="*/ 1670 h 1692"/>
                <a:gd name="T54" fmla="*/ 605 w 952"/>
                <a:gd name="T55" fmla="*/ 1685 h 1692"/>
                <a:gd name="T56" fmla="*/ 516 w 952"/>
                <a:gd name="T57" fmla="*/ 1692 h 1692"/>
                <a:gd name="T58" fmla="*/ 428 w 952"/>
                <a:gd name="T59" fmla="*/ 1692 h 1692"/>
                <a:gd name="T60" fmla="*/ 341 w 952"/>
                <a:gd name="T61" fmla="*/ 1685 h 1692"/>
                <a:gd name="T62" fmla="*/ 257 w 952"/>
                <a:gd name="T63" fmla="*/ 1673 h 1692"/>
                <a:gd name="T64" fmla="*/ 181 w 952"/>
                <a:gd name="T65" fmla="*/ 1653 h 1692"/>
                <a:gd name="T66" fmla="*/ 115 w 952"/>
                <a:gd name="T67" fmla="*/ 1627 h 1692"/>
                <a:gd name="T68" fmla="*/ 61 w 952"/>
                <a:gd name="T69" fmla="*/ 1595 h 1692"/>
                <a:gd name="T70" fmla="*/ 23 w 952"/>
                <a:gd name="T71" fmla="*/ 1556 h 1692"/>
                <a:gd name="T72" fmla="*/ 2 w 952"/>
                <a:gd name="T73" fmla="*/ 1511 h 1692"/>
                <a:gd name="T74" fmla="*/ 0 w 952"/>
                <a:gd name="T75" fmla="*/ 476 h 1692"/>
                <a:gd name="T76" fmla="*/ 2 w 952"/>
                <a:gd name="T77" fmla="*/ 442 h 1692"/>
                <a:gd name="T78" fmla="*/ 9 w 952"/>
                <a:gd name="T79" fmla="*/ 405 h 1692"/>
                <a:gd name="T80" fmla="*/ 23 w 952"/>
                <a:gd name="T81" fmla="*/ 366 h 1692"/>
                <a:gd name="T82" fmla="*/ 43 w 952"/>
                <a:gd name="T83" fmla="*/ 329 h 1692"/>
                <a:gd name="T84" fmla="*/ 70 w 952"/>
                <a:gd name="T85" fmla="*/ 294 h 1692"/>
                <a:gd name="T86" fmla="*/ 106 w 952"/>
                <a:gd name="T87" fmla="*/ 264 h 1692"/>
                <a:gd name="T88" fmla="*/ 148 w 952"/>
                <a:gd name="T89" fmla="*/ 242 h 1692"/>
                <a:gd name="T90" fmla="*/ 200 w 952"/>
                <a:gd name="T91" fmla="*/ 228 h 1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52" h="1692">
                  <a:moveTo>
                    <a:pt x="200" y="82"/>
                  </a:moveTo>
                  <a:lnTo>
                    <a:pt x="202" y="70"/>
                  </a:lnTo>
                  <a:lnTo>
                    <a:pt x="210" y="58"/>
                  </a:lnTo>
                  <a:lnTo>
                    <a:pt x="224" y="48"/>
                  </a:lnTo>
                  <a:lnTo>
                    <a:pt x="244" y="37"/>
                  </a:lnTo>
                  <a:lnTo>
                    <a:pt x="268" y="29"/>
                  </a:lnTo>
                  <a:lnTo>
                    <a:pt x="296" y="21"/>
                  </a:lnTo>
                  <a:lnTo>
                    <a:pt x="328" y="14"/>
                  </a:lnTo>
                  <a:lnTo>
                    <a:pt x="362" y="9"/>
                  </a:lnTo>
                  <a:lnTo>
                    <a:pt x="399" y="4"/>
                  </a:lnTo>
                  <a:lnTo>
                    <a:pt x="436" y="2"/>
                  </a:lnTo>
                  <a:lnTo>
                    <a:pt x="475" y="0"/>
                  </a:lnTo>
                  <a:lnTo>
                    <a:pt x="513" y="0"/>
                  </a:lnTo>
                  <a:lnTo>
                    <a:pt x="551" y="1"/>
                  </a:lnTo>
                  <a:lnTo>
                    <a:pt x="586" y="4"/>
                  </a:lnTo>
                  <a:lnTo>
                    <a:pt x="620" y="9"/>
                  </a:lnTo>
                  <a:lnTo>
                    <a:pt x="652" y="15"/>
                  </a:lnTo>
                  <a:lnTo>
                    <a:pt x="667" y="20"/>
                  </a:lnTo>
                  <a:lnTo>
                    <a:pt x="682" y="24"/>
                  </a:lnTo>
                  <a:lnTo>
                    <a:pt x="697" y="30"/>
                  </a:lnTo>
                  <a:lnTo>
                    <a:pt x="708" y="36"/>
                  </a:lnTo>
                  <a:lnTo>
                    <a:pt x="719" y="43"/>
                  </a:lnTo>
                  <a:lnTo>
                    <a:pt x="728" y="50"/>
                  </a:lnTo>
                  <a:lnTo>
                    <a:pt x="735" y="58"/>
                  </a:lnTo>
                  <a:lnTo>
                    <a:pt x="741" y="68"/>
                  </a:lnTo>
                  <a:lnTo>
                    <a:pt x="742" y="217"/>
                  </a:lnTo>
                  <a:lnTo>
                    <a:pt x="767" y="223"/>
                  </a:lnTo>
                  <a:lnTo>
                    <a:pt x="791" y="230"/>
                  </a:lnTo>
                  <a:lnTo>
                    <a:pt x="813" y="240"/>
                  </a:lnTo>
                  <a:lnTo>
                    <a:pt x="833" y="250"/>
                  </a:lnTo>
                  <a:lnTo>
                    <a:pt x="852" y="263"/>
                  </a:lnTo>
                  <a:lnTo>
                    <a:pt x="868" y="279"/>
                  </a:lnTo>
                  <a:lnTo>
                    <a:pt x="884" y="294"/>
                  </a:lnTo>
                  <a:lnTo>
                    <a:pt x="898" y="310"/>
                  </a:lnTo>
                  <a:lnTo>
                    <a:pt x="911" y="329"/>
                  </a:lnTo>
                  <a:lnTo>
                    <a:pt x="921" y="348"/>
                  </a:lnTo>
                  <a:lnTo>
                    <a:pt x="930" y="368"/>
                  </a:lnTo>
                  <a:lnTo>
                    <a:pt x="938" y="388"/>
                  </a:lnTo>
                  <a:lnTo>
                    <a:pt x="944" y="411"/>
                  </a:lnTo>
                  <a:lnTo>
                    <a:pt x="948" y="432"/>
                  </a:lnTo>
                  <a:lnTo>
                    <a:pt x="951" y="454"/>
                  </a:lnTo>
                  <a:lnTo>
                    <a:pt x="952" y="476"/>
                  </a:lnTo>
                  <a:lnTo>
                    <a:pt x="952" y="1476"/>
                  </a:lnTo>
                  <a:lnTo>
                    <a:pt x="948" y="1502"/>
                  </a:lnTo>
                  <a:lnTo>
                    <a:pt x="940" y="1527"/>
                  </a:lnTo>
                  <a:lnTo>
                    <a:pt x="926" y="1549"/>
                  </a:lnTo>
                  <a:lnTo>
                    <a:pt x="908" y="1570"/>
                  </a:lnTo>
                  <a:lnTo>
                    <a:pt x="887" y="1590"/>
                  </a:lnTo>
                  <a:lnTo>
                    <a:pt x="861" y="1608"/>
                  </a:lnTo>
                  <a:lnTo>
                    <a:pt x="832" y="1623"/>
                  </a:lnTo>
                  <a:lnTo>
                    <a:pt x="800" y="1637"/>
                  </a:lnTo>
                  <a:lnTo>
                    <a:pt x="765" y="1650"/>
                  </a:lnTo>
                  <a:lnTo>
                    <a:pt x="727" y="1661"/>
                  </a:lnTo>
                  <a:lnTo>
                    <a:pt x="688" y="1670"/>
                  </a:lnTo>
                  <a:lnTo>
                    <a:pt x="647" y="1679"/>
                  </a:lnTo>
                  <a:lnTo>
                    <a:pt x="605" y="1685"/>
                  </a:lnTo>
                  <a:lnTo>
                    <a:pt x="561" y="1688"/>
                  </a:lnTo>
                  <a:lnTo>
                    <a:pt x="516" y="1692"/>
                  </a:lnTo>
                  <a:lnTo>
                    <a:pt x="473" y="1692"/>
                  </a:lnTo>
                  <a:lnTo>
                    <a:pt x="428" y="1692"/>
                  </a:lnTo>
                  <a:lnTo>
                    <a:pt x="383" y="1689"/>
                  </a:lnTo>
                  <a:lnTo>
                    <a:pt x="341" y="1685"/>
                  </a:lnTo>
                  <a:lnTo>
                    <a:pt x="299" y="1680"/>
                  </a:lnTo>
                  <a:lnTo>
                    <a:pt x="257" y="1673"/>
                  </a:lnTo>
                  <a:lnTo>
                    <a:pt x="219" y="1663"/>
                  </a:lnTo>
                  <a:lnTo>
                    <a:pt x="181" y="1653"/>
                  </a:lnTo>
                  <a:lnTo>
                    <a:pt x="147" y="1641"/>
                  </a:lnTo>
                  <a:lnTo>
                    <a:pt x="115" y="1627"/>
                  </a:lnTo>
                  <a:lnTo>
                    <a:pt x="87" y="1612"/>
                  </a:lnTo>
                  <a:lnTo>
                    <a:pt x="61" y="1595"/>
                  </a:lnTo>
                  <a:lnTo>
                    <a:pt x="40" y="1576"/>
                  </a:lnTo>
                  <a:lnTo>
                    <a:pt x="23" y="1556"/>
                  </a:lnTo>
                  <a:lnTo>
                    <a:pt x="10" y="1535"/>
                  </a:lnTo>
                  <a:lnTo>
                    <a:pt x="2" y="1511"/>
                  </a:lnTo>
                  <a:lnTo>
                    <a:pt x="0" y="1487"/>
                  </a:lnTo>
                  <a:lnTo>
                    <a:pt x="0" y="476"/>
                  </a:lnTo>
                  <a:lnTo>
                    <a:pt x="0" y="460"/>
                  </a:lnTo>
                  <a:lnTo>
                    <a:pt x="2" y="442"/>
                  </a:lnTo>
                  <a:lnTo>
                    <a:pt x="4" y="423"/>
                  </a:lnTo>
                  <a:lnTo>
                    <a:pt x="9" y="405"/>
                  </a:lnTo>
                  <a:lnTo>
                    <a:pt x="15" y="386"/>
                  </a:lnTo>
                  <a:lnTo>
                    <a:pt x="23" y="366"/>
                  </a:lnTo>
                  <a:lnTo>
                    <a:pt x="33" y="347"/>
                  </a:lnTo>
                  <a:lnTo>
                    <a:pt x="43" y="329"/>
                  </a:lnTo>
                  <a:lnTo>
                    <a:pt x="56" y="312"/>
                  </a:lnTo>
                  <a:lnTo>
                    <a:pt x="70" y="294"/>
                  </a:lnTo>
                  <a:lnTo>
                    <a:pt x="87" y="279"/>
                  </a:lnTo>
                  <a:lnTo>
                    <a:pt x="106" y="264"/>
                  </a:lnTo>
                  <a:lnTo>
                    <a:pt x="126" y="253"/>
                  </a:lnTo>
                  <a:lnTo>
                    <a:pt x="148" y="242"/>
                  </a:lnTo>
                  <a:lnTo>
                    <a:pt x="173" y="234"/>
                  </a:lnTo>
                  <a:lnTo>
                    <a:pt x="200" y="228"/>
                  </a:lnTo>
                  <a:lnTo>
                    <a:pt x="200" y="82"/>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89" name="Freeform 29"/>
            <p:cNvSpPr>
              <a:spLocks/>
            </p:cNvSpPr>
            <p:nvPr/>
          </p:nvSpPr>
          <p:spPr bwMode="auto">
            <a:xfrm>
              <a:off x="3153" y="3213"/>
              <a:ext cx="232" cy="97"/>
            </a:xfrm>
            <a:custGeom>
              <a:avLst/>
              <a:gdLst>
                <a:gd name="T0" fmla="*/ 6 w 232"/>
                <a:gd name="T1" fmla="*/ 9 h 97"/>
                <a:gd name="T2" fmla="*/ 0 w 232"/>
                <a:gd name="T3" fmla="*/ 20 h 97"/>
                <a:gd name="T4" fmla="*/ 0 w 232"/>
                <a:gd name="T5" fmla="*/ 58 h 97"/>
                <a:gd name="T6" fmla="*/ 9 w 232"/>
                <a:gd name="T7" fmla="*/ 70 h 97"/>
                <a:gd name="T8" fmla="*/ 17 w 232"/>
                <a:gd name="T9" fmla="*/ 76 h 97"/>
                <a:gd name="T10" fmla="*/ 28 w 232"/>
                <a:gd name="T11" fmla="*/ 81 h 97"/>
                <a:gd name="T12" fmla="*/ 39 w 232"/>
                <a:gd name="T13" fmla="*/ 85 h 97"/>
                <a:gd name="T14" fmla="*/ 51 w 232"/>
                <a:gd name="T15" fmla="*/ 90 h 97"/>
                <a:gd name="T16" fmla="*/ 65 w 232"/>
                <a:gd name="T17" fmla="*/ 92 h 97"/>
                <a:gd name="T18" fmla="*/ 81 w 232"/>
                <a:gd name="T19" fmla="*/ 95 h 97"/>
                <a:gd name="T20" fmla="*/ 96 w 232"/>
                <a:gd name="T21" fmla="*/ 97 h 97"/>
                <a:gd name="T22" fmla="*/ 111 w 232"/>
                <a:gd name="T23" fmla="*/ 97 h 97"/>
                <a:gd name="T24" fmla="*/ 126 w 232"/>
                <a:gd name="T25" fmla="*/ 97 h 97"/>
                <a:gd name="T26" fmla="*/ 143 w 232"/>
                <a:gd name="T27" fmla="*/ 96 h 97"/>
                <a:gd name="T28" fmla="*/ 158 w 232"/>
                <a:gd name="T29" fmla="*/ 93 h 97"/>
                <a:gd name="T30" fmla="*/ 174 w 232"/>
                <a:gd name="T31" fmla="*/ 91 h 97"/>
                <a:gd name="T32" fmla="*/ 188 w 232"/>
                <a:gd name="T33" fmla="*/ 86 h 97"/>
                <a:gd name="T34" fmla="*/ 201 w 232"/>
                <a:gd name="T35" fmla="*/ 82 h 97"/>
                <a:gd name="T36" fmla="*/ 214 w 232"/>
                <a:gd name="T37" fmla="*/ 75 h 97"/>
                <a:gd name="T38" fmla="*/ 224 w 232"/>
                <a:gd name="T39" fmla="*/ 68 h 97"/>
                <a:gd name="T40" fmla="*/ 232 w 232"/>
                <a:gd name="T41" fmla="*/ 51 h 97"/>
                <a:gd name="T42" fmla="*/ 232 w 232"/>
                <a:gd name="T43" fmla="*/ 16 h 97"/>
                <a:gd name="T44" fmla="*/ 222 w 232"/>
                <a:gd name="T45" fmla="*/ 0 h 97"/>
                <a:gd name="T46" fmla="*/ 6 w 232"/>
                <a:gd name="T47" fmla="*/ 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2" h="97">
                  <a:moveTo>
                    <a:pt x="6" y="9"/>
                  </a:moveTo>
                  <a:lnTo>
                    <a:pt x="0" y="20"/>
                  </a:lnTo>
                  <a:lnTo>
                    <a:pt x="0" y="58"/>
                  </a:lnTo>
                  <a:lnTo>
                    <a:pt x="9" y="70"/>
                  </a:lnTo>
                  <a:lnTo>
                    <a:pt x="17" y="76"/>
                  </a:lnTo>
                  <a:lnTo>
                    <a:pt x="28" y="81"/>
                  </a:lnTo>
                  <a:lnTo>
                    <a:pt x="39" y="85"/>
                  </a:lnTo>
                  <a:lnTo>
                    <a:pt x="51" y="90"/>
                  </a:lnTo>
                  <a:lnTo>
                    <a:pt x="65" y="92"/>
                  </a:lnTo>
                  <a:lnTo>
                    <a:pt x="81" y="95"/>
                  </a:lnTo>
                  <a:lnTo>
                    <a:pt x="96" y="97"/>
                  </a:lnTo>
                  <a:lnTo>
                    <a:pt x="111" y="97"/>
                  </a:lnTo>
                  <a:lnTo>
                    <a:pt x="126" y="97"/>
                  </a:lnTo>
                  <a:lnTo>
                    <a:pt x="143" y="96"/>
                  </a:lnTo>
                  <a:lnTo>
                    <a:pt x="158" y="93"/>
                  </a:lnTo>
                  <a:lnTo>
                    <a:pt x="174" y="91"/>
                  </a:lnTo>
                  <a:lnTo>
                    <a:pt x="188" y="86"/>
                  </a:lnTo>
                  <a:lnTo>
                    <a:pt x="201" y="82"/>
                  </a:lnTo>
                  <a:lnTo>
                    <a:pt x="214" y="75"/>
                  </a:lnTo>
                  <a:lnTo>
                    <a:pt x="224" y="68"/>
                  </a:lnTo>
                  <a:lnTo>
                    <a:pt x="232" y="51"/>
                  </a:lnTo>
                  <a:lnTo>
                    <a:pt x="232" y="16"/>
                  </a:lnTo>
                  <a:lnTo>
                    <a:pt x="222" y="0"/>
                  </a:lnTo>
                  <a:lnTo>
                    <a:pt x="6" y="9"/>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0" name="Freeform 30"/>
            <p:cNvSpPr>
              <a:spLocks/>
            </p:cNvSpPr>
            <p:nvPr/>
          </p:nvSpPr>
          <p:spPr bwMode="auto">
            <a:xfrm>
              <a:off x="3297" y="3368"/>
              <a:ext cx="231" cy="96"/>
            </a:xfrm>
            <a:custGeom>
              <a:avLst/>
              <a:gdLst>
                <a:gd name="T0" fmla="*/ 6 w 231"/>
                <a:gd name="T1" fmla="*/ 8 h 96"/>
                <a:gd name="T2" fmla="*/ 0 w 231"/>
                <a:gd name="T3" fmla="*/ 20 h 96"/>
                <a:gd name="T4" fmla="*/ 0 w 231"/>
                <a:gd name="T5" fmla="*/ 56 h 96"/>
                <a:gd name="T6" fmla="*/ 7 w 231"/>
                <a:gd name="T7" fmla="*/ 70 h 96"/>
                <a:gd name="T8" fmla="*/ 15 w 231"/>
                <a:gd name="T9" fmla="*/ 76 h 96"/>
                <a:gd name="T10" fmla="*/ 26 w 231"/>
                <a:gd name="T11" fmla="*/ 81 h 96"/>
                <a:gd name="T12" fmla="*/ 38 w 231"/>
                <a:gd name="T13" fmla="*/ 84 h 96"/>
                <a:gd name="T14" fmla="*/ 51 w 231"/>
                <a:gd name="T15" fmla="*/ 89 h 96"/>
                <a:gd name="T16" fmla="*/ 65 w 231"/>
                <a:gd name="T17" fmla="*/ 92 h 96"/>
                <a:gd name="T18" fmla="*/ 79 w 231"/>
                <a:gd name="T19" fmla="*/ 94 h 96"/>
                <a:gd name="T20" fmla="*/ 94 w 231"/>
                <a:gd name="T21" fmla="*/ 95 h 96"/>
                <a:gd name="T22" fmla="*/ 111 w 231"/>
                <a:gd name="T23" fmla="*/ 96 h 96"/>
                <a:gd name="T24" fmla="*/ 126 w 231"/>
                <a:gd name="T25" fmla="*/ 96 h 96"/>
                <a:gd name="T26" fmla="*/ 143 w 231"/>
                <a:gd name="T27" fmla="*/ 95 h 96"/>
                <a:gd name="T28" fmla="*/ 158 w 231"/>
                <a:gd name="T29" fmla="*/ 93 h 96"/>
                <a:gd name="T30" fmla="*/ 172 w 231"/>
                <a:gd name="T31" fmla="*/ 89 h 96"/>
                <a:gd name="T32" fmla="*/ 186 w 231"/>
                <a:gd name="T33" fmla="*/ 86 h 96"/>
                <a:gd name="T34" fmla="*/ 200 w 231"/>
                <a:gd name="T35" fmla="*/ 81 h 96"/>
                <a:gd name="T36" fmla="*/ 212 w 231"/>
                <a:gd name="T37" fmla="*/ 74 h 96"/>
                <a:gd name="T38" fmla="*/ 223 w 231"/>
                <a:gd name="T39" fmla="*/ 67 h 96"/>
                <a:gd name="T40" fmla="*/ 231 w 231"/>
                <a:gd name="T41" fmla="*/ 50 h 96"/>
                <a:gd name="T42" fmla="*/ 231 w 231"/>
                <a:gd name="T43" fmla="*/ 15 h 96"/>
                <a:gd name="T44" fmla="*/ 221 w 231"/>
                <a:gd name="T45" fmla="*/ 0 h 96"/>
                <a:gd name="T46" fmla="*/ 6 w 231"/>
                <a:gd name="T47" fmla="*/ 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1" h="96">
                  <a:moveTo>
                    <a:pt x="6" y="8"/>
                  </a:moveTo>
                  <a:lnTo>
                    <a:pt x="0" y="20"/>
                  </a:lnTo>
                  <a:lnTo>
                    <a:pt x="0" y="56"/>
                  </a:lnTo>
                  <a:lnTo>
                    <a:pt x="7" y="70"/>
                  </a:lnTo>
                  <a:lnTo>
                    <a:pt x="15" y="76"/>
                  </a:lnTo>
                  <a:lnTo>
                    <a:pt x="26" y="81"/>
                  </a:lnTo>
                  <a:lnTo>
                    <a:pt x="38" y="84"/>
                  </a:lnTo>
                  <a:lnTo>
                    <a:pt x="51" y="89"/>
                  </a:lnTo>
                  <a:lnTo>
                    <a:pt x="65" y="92"/>
                  </a:lnTo>
                  <a:lnTo>
                    <a:pt x="79" y="94"/>
                  </a:lnTo>
                  <a:lnTo>
                    <a:pt x="94" y="95"/>
                  </a:lnTo>
                  <a:lnTo>
                    <a:pt x="111" y="96"/>
                  </a:lnTo>
                  <a:lnTo>
                    <a:pt x="126" y="96"/>
                  </a:lnTo>
                  <a:lnTo>
                    <a:pt x="143" y="95"/>
                  </a:lnTo>
                  <a:lnTo>
                    <a:pt x="158" y="93"/>
                  </a:lnTo>
                  <a:lnTo>
                    <a:pt x="172" y="89"/>
                  </a:lnTo>
                  <a:lnTo>
                    <a:pt x="186" y="86"/>
                  </a:lnTo>
                  <a:lnTo>
                    <a:pt x="200" y="81"/>
                  </a:lnTo>
                  <a:lnTo>
                    <a:pt x="212" y="74"/>
                  </a:lnTo>
                  <a:lnTo>
                    <a:pt x="223" y="67"/>
                  </a:lnTo>
                  <a:lnTo>
                    <a:pt x="231" y="50"/>
                  </a:lnTo>
                  <a:lnTo>
                    <a:pt x="231" y="15"/>
                  </a:lnTo>
                  <a:lnTo>
                    <a:pt x="221" y="0"/>
                  </a:lnTo>
                  <a:lnTo>
                    <a:pt x="6" y="8"/>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1" name="Freeform 31"/>
            <p:cNvSpPr>
              <a:spLocks/>
            </p:cNvSpPr>
            <p:nvPr/>
          </p:nvSpPr>
          <p:spPr bwMode="auto">
            <a:xfrm>
              <a:off x="4012" y="3686"/>
              <a:ext cx="230" cy="96"/>
            </a:xfrm>
            <a:custGeom>
              <a:avLst/>
              <a:gdLst>
                <a:gd name="T0" fmla="*/ 6 w 230"/>
                <a:gd name="T1" fmla="*/ 7 h 96"/>
                <a:gd name="T2" fmla="*/ 0 w 230"/>
                <a:gd name="T3" fmla="*/ 18 h 96"/>
                <a:gd name="T4" fmla="*/ 0 w 230"/>
                <a:gd name="T5" fmla="*/ 56 h 96"/>
                <a:gd name="T6" fmla="*/ 7 w 230"/>
                <a:gd name="T7" fmla="*/ 69 h 96"/>
                <a:gd name="T8" fmla="*/ 15 w 230"/>
                <a:gd name="T9" fmla="*/ 75 h 96"/>
                <a:gd name="T10" fmla="*/ 26 w 230"/>
                <a:gd name="T11" fmla="*/ 80 h 96"/>
                <a:gd name="T12" fmla="*/ 37 w 230"/>
                <a:gd name="T13" fmla="*/ 84 h 96"/>
                <a:gd name="T14" fmla="*/ 50 w 230"/>
                <a:gd name="T15" fmla="*/ 88 h 96"/>
                <a:gd name="T16" fmla="*/ 64 w 230"/>
                <a:gd name="T17" fmla="*/ 91 h 96"/>
                <a:gd name="T18" fmla="*/ 79 w 230"/>
                <a:gd name="T19" fmla="*/ 94 h 96"/>
                <a:gd name="T20" fmla="*/ 94 w 230"/>
                <a:gd name="T21" fmla="*/ 95 h 96"/>
                <a:gd name="T22" fmla="*/ 110 w 230"/>
                <a:gd name="T23" fmla="*/ 96 h 96"/>
                <a:gd name="T24" fmla="*/ 126 w 230"/>
                <a:gd name="T25" fmla="*/ 95 h 96"/>
                <a:gd name="T26" fmla="*/ 142 w 230"/>
                <a:gd name="T27" fmla="*/ 95 h 96"/>
                <a:gd name="T28" fmla="*/ 157 w 230"/>
                <a:gd name="T29" fmla="*/ 93 h 96"/>
                <a:gd name="T30" fmla="*/ 172 w 230"/>
                <a:gd name="T31" fmla="*/ 89 h 96"/>
                <a:gd name="T32" fmla="*/ 186 w 230"/>
                <a:gd name="T33" fmla="*/ 86 h 96"/>
                <a:gd name="T34" fmla="*/ 200 w 230"/>
                <a:gd name="T35" fmla="*/ 81 h 96"/>
                <a:gd name="T36" fmla="*/ 212 w 230"/>
                <a:gd name="T37" fmla="*/ 74 h 96"/>
                <a:gd name="T38" fmla="*/ 222 w 230"/>
                <a:gd name="T39" fmla="*/ 67 h 96"/>
                <a:gd name="T40" fmla="*/ 230 w 230"/>
                <a:gd name="T41" fmla="*/ 50 h 96"/>
                <a:gd name="T42" fmla="*/ 230 w 230"/>
                <a:gd name="T43" fmla="*/ 14 h 96"/>
                <a:gd name="T44" fmla="*/ 221 w 230"/>
                <a:gd name="T45" fmla="*/ 0 h 96"/>
                <a:gd name="T46" fmla="*/ 6 w 230"/>
                <a:gd name="T47" fmla="*/ 7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96">
                  <a:moveTo>
                    <a:pt x="6" y="7"/>
                  </a:moveTo>
                  <a:lnTo>
                    <a:pt x="0" y="18"/>
                  </a:lnTo>
                  <a:lnTo>
                    <a:pt x="0" y="56"/>
                  </a:lnTo>
                  <a:lnTo>
                    <a:pt x="7" y="69"/>
                  </a:lnTo>
                  <a:lnTo>
                    <a:pt x="15" y="75"/>
                  </a:lnTo>
                  <a:lnTo>
                    <a:pt x="26" y="80"/>
                  </a:lnTo>
                  <a:lnTo>
                    <a:pt x="37" y="84"/>
                  </a:lnTo>
                  <a:lnTo>
                    <a:pt x="50" y="88"/>
                  </a:lnTo>
                  <a:lnTo>
                    <a:pt x="64" y="91"/>
                  </a:lnTo>
                  <a:lnTo>
                    <a:pt x="79" y="94"/>
                  </a:lnTo>
                  <a:lnTo>
                    <a:pt x="94" y="95"/>
                  </a:lnTo>
                  <a:lnTo>
                    <a:pt x="110" y="96"/>
                  </a:lnTo>
                  <a:lnTo>
                    <a:pt x="126" y="95"/>
                  </a:lnTo>
                  <a:lnTo>
                    <a:pt x="142" y="95"/>
                  </a:lnTo>
                  <a:lnTo>
                    <a:pt x="157" y="93"/>
                  </a:lnTo>
                  <a:lnTo>
                    <a:pt x="172" y="89"/>
                  </a:lnTo>
                  <a:lnTo>
                    <a:pt x="186" y="86"/>
                  </a:lnTo>
                  <a:lnTo>
                    <a:pt x="200" y="81"/>
                  </a:lnTo>
                  <a:lnTo>
                    <a:pt x="212" y="74"/>
                  </a:lnTo>
                  <a:lnTo>
                    <a:pt x="222" y="67"/>
                  </a:lnTo>
                  <a:lnTo>
                    <a:pt x="230" y="50"/>
                  </a:lnTo>
                  <a:lnTo>
                    <a:pt x="230" y="14"/>
                  </a:lnTo>
                  <a:lnTo>
                    <a:pt x="221" y="0"/>
                  </a:lnTo>
                  <a:lnTo>
                    <a:pt x="6" y="7"/>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2" name="Freeform 32"/>
            <p:cNvSpPr>
              <a:spLocks/>
            </p:cNvSpPr>
            <p:nvPr/>
          </p:nvSpPr>
          <p:spPr bwMode="auto">
            <a:xfrm>
              <a:off x="3574" y="3722"/>
              <a:ext cx="230" cy="98"/>
            </a:xfrm>
            <a:custGeom>
              <a:avLst/>
              <a:gdLst>
                <a:gd name="T0" fmla="*/ 6 w 230"/>
                <a:gd name="T1" fmla="*/ 10 h 98"/>
                <a:gd name="T2" fmla="*/ 0 w 230"/>
                <a:gd name="T3" fmla="*/ 21 h 98"/>
                <a:gd name="T4" fmla="*/ 0 w 230"/>
                <a:gd name="T5" fmla="*/ 58 h 98"/>
                <a:gd name="T6" fmla="*/ 7 w 230"/>
                <a:gd name="T7" fmla="*/ 72 h 98"/>
                <a:gd name="T8" fmla="*/ 15 w 230"/>
                <a:gd name="T9" fmla="*/ 78 h 98"/>
                <a:gd name="T10" fmla="*/ 26 w 230"/>
                <a:gd name="T11" fmla="*/ 83 h 98"/>
                <a:gd name="T12" fmla="*/ 37 w 230"/>
                <a:gd name="T13" fmla="*/ 87 h 98"/>
                <a:gd name="T14" fmla="*/ 49 w 230"/>
                <a:gd name="T15" fmla="*/ 91 h 98"/>
                <a:gd name="T16" fmla="*/ 63 w 230"/>
                <a:gd name="T17" fmla="*/ 94 h 98"/>
                <a:gd name="T18" fmla="*/ 79 w 230"/>
                <a:gd name="T19" fmla="*/ 97 h 98"/>
                <a:gd name="T20" fmla="*/ 94 w 230"/>
                <a:gd name="T21" fmla="*/ 98 h 98"/>
                <a:gd name="T22" fmla="*/ 109 w 230"/>
                <a:gd name="T23" fmla="*/ 98 h 98"/>
                <a:gd name="T24" fmla="*/ 125 w 230"/>
                <a:gd name="T25" fmla="*/ 98 h 98"/>
                <a:gd name="T26" fmla="*/ 141 w 230"/>
                <a:gd name="T27" fmla="*/ 97 h 98"/>
                <a:gd name="T28" fmla="*/ 156 w 230"/>
                <a:gd name="T29" fmla="*/ 96 h 98"/>
                <a:gd name="T30" fmla="*/ 172 w 230"/>
                <a:gd name="T31" fmla="*/ 92 h 98"/>
                <a:gd name="T32" fmla="*/ 186 w 230"/>
                <a:gd name="T33" fmla="*/ 87 h 98"/>
                <a:gd name="T34" fmla="*/ 199 w 230"/>
                <a:gd name="T35" fmla="*/ 83 h 98"/>
                <a:gd name="T36" fmla="*/ 212 w 230"/>
                <a:gd name="T37" fmla="*/ 75 h 98"/>
                <a:gd name="T38" fmla="*/ 222 w 230"/>
                <a:gd name="T39" fmla="*/ 68 h 98"/>
                <a:gd name="T40" fmla="*/ 230 w 230"/>
                <a:gd name="T41" fmla="*/ 51 h 98"/>
                <a:gd name="T42" fmla="*/ 230 w 230"/>
                <a:gd name="T43" fmla="*/ 17 h 98"/>
                <a:gd name="T44" fmla="*/ 220 w 230"/>
                <a:gd name="T45" fmla="*/ 0 h 98"/>
                <a:gd name="T46" fmla="*/ 6 w 230"/>
                <a:gd name="T47" fmla="*/ 1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98">
                  <a:moveTo>
                    <a:pt x="6" y="10"/>
                  </a:moveTo>
                  <a:lnTo>
                    <a:pt x="0" y="21"/>
                  </a:lnTo>
                  <a:lnTo>
                    <a:pt x="0" y="58"/>
                  </a:lnTo>
                  <a:lnTo>
                    <a:pt x="7" y="72"/>
                  </a:lnTo>
                  <a:lnTo>
                    <a:pt x="15" y="78"/>
                  </a:lnTo>
                  <a:lnTo>
                    <a:pt x="26" y="83"/>
                  </a:lnTo>
                  <a:lnTo>
                    <a:pt x="37" y="87"/>
                  </a:lnTo>
                  <a:lnTo>
                    <a:pt x="49" y="91"/>
                  </a:lnTo>
                  <a:lnTo>
                    <a:pt x="63" y="94"/>
                  </a:lnTo>
                  <a:lnTo>
                    <a:pt x="79" y="97"/>
                  </a:lnTo>
                  <a:lnTo>
                    <a:pt x="94" y="98"/>
                  </a:lnTo>
                  <a:lnTo>
                    <a:pt x="109" y="98"/>
                  </a:lnTo>
                  <a:lnTo>
                    <a:pt x="125" y="98"/>
                  </a:lnTo>
                  <a:lnTo>
                    <a:pt x="141" y="97"/>
                  </a:lnTo>
                  <a:lnTo>
                    <a:pt x="156" y="96"/>
                  </a:lnTo>
                  <a:lnTo>
                    <a:pt x="172" y="92"/>
                  </a:lnTo>
                  <a:lnTo>
                    <a:pt x="186" y="87"/>
                  </a:lnTo>
                  <a:lnTo>
                    <a:pt x="199" y="83"/>
                  </a:lnTo>
                  <a:lnTo>
                    <a:pt x="212" y="75"/>
                  </a:lnTo>
                  <a:lnTo>
                    <a:pt x="222" y="68"/>
                  </a:lnTo>
                  <a:lnTo>
                    <a:pt x="230" y="51"/>
                  </a:lnTo>
                  <a:lnTo>
                    <a:pt x="230" y="17"/>
                  </a:lnTo>
                  <a:lnTo>
                    <a:pt x="220" y="0"/>
                  </a:lnTo>
                  <a:lnTo>
                    <a:pt x="6" y="1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3" name="Freeform 33"/>
            <p:cNvSpPr>
              <a:spLocks/>
            </p:cNvSpPr>
            <p:nvPr/>
          </p:nvSpPr>
          <p:spPr bwMode="auto">
            <a:xfrm>
              <a:off x="3550" y="3029"/>
              <a:ext cx="563" cy="266"/>
            </a:xfrm>
            <a:custGeom>
              <a:avLst/>
              <a:gdLst>
                <a:gd name="T0" fmla="*/ 0 w 563"/>
                <a:gd name="T1" fmla="*/ 11 h 266"/>
                <a:gd name="T2" fmla="*/ 0 w 563"/>
                <a:gd name="T3" fmla="*/ 157 h 266"/>
                <a:gd name="T4" fmla="*/ 16 w 563"/>
                <a:gd name="T5" fmla="*/ 183 h 266"/>
                <a:gd name="T6" fmla="*/ 39 w 563"/>
                <a:gd name="T7" fmla="*/ 206 h 266"/>
                <a:gd name="T8" fmla="*/ 71 w 563"/>
                <a:gd name="T9" fmla="*/ 224 h 266"/>
                <a:gd name="T10" fmla="*/ 107 w 563"/>
                <a:gd name="T11" fmla="*/ 240 h 266"/>
                <a:gd name="T12" fmla="*/ 150 w 563"/>
                <a:gd name="T13" fmla="*/ 252 h 266"/>
                <a:gd name="T14" fmla="*/ 196 w 563"/>
                <a:gd name="T15" fmla="*/ 260 h 266"/>
                <a:gd name="T16" fmla="*/ 243 w 563"/>
                <a:gd name="T17" fmla="*/ 265 h 266"/>
                <a:gd name="T18" fmla="*/ 292 w 563"/>
                <a:gd name="T19" fmla="*/ 266 h 266"/>
                <a:gd name="T20" fmla="*/ 340 w 563"/>
                <a:gd name="T21" fmla="*/ 263 h 266"/>
                <a:gd name="T22" fmla="*/ 386 w 563"/>
                <a:gd name="T23" fmla="*/ 257 h 266"/>
                <a:gd name="T24" fmla="*/ 431 w 563"/>
                <a:gd name="T25" fmla="*/ 248 h 266"/>
                <a:gd name="T26" fmla="*/ 471 w 563"/>
                <a:gd name="T27" fmla="*/ 236 h 266"/>
                <a:gd name="T28" fmla="*/ 505 w 563"/>
                <a:gd name="T29" fmla="*/ 220 h 266"/>
                <a:gd name="T30" fmla="*/ 532 w 563"/>
                <a:gd name="T31" fmla="*/ 200 h 266"/>
                <a:gd name="T32" fmla="*/ 552 w 563"/>
                <a:gd name="T33" fmla="*/ 177 h 266"/>
                <a:gd name="T34" fmla="*/ 563 w 563"/>
                <a:gd name="T35" fmla="*/ 150 h 266"/>
                <a:gd name="T36" fmla="*/ 563 w 563"/>
                <a:gd name="T37" fmla="*/ 0 h 266"/>
                <a:gd name="T38" fmla="*/ 0 w 563"/>
                <a:gd name="T39" fmla="*/ 11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63" h="266">
                  <a:moveTo>
                    <a:pt x="0" y="11"/>
                  </a:moveTo>
                  <a:lnTo>
                    <a:pt x="0" y="157"/>
                  </a:lnTo>
                  <a:lnTo>
                    <a:pt x="16" y="183"/>
                  </a:lnTo>
                  <a:lnTo>
                    <a:pt x="39" y="206"/>
                  </a:lnTo>
                  <a:lnTo>
                    <a:pt x="71" y="224"/>
                  </a:lnTo>
                  <a:lnTo>
                    <a:pt x="107" y="240"/>
                  </a:lnTo>
                  <a:lnTo>
                    <a:pt x="150" y="252"/>
                  </a:lnTo>
                  <a:lnTo>
                    <a:pt x="196" y="260"/>
                  </a:lnTo>
                  <a:lnTo>
                    <a:pt x="243" y="265"/>
                  </a:lnTo>
                  <a:lnTo>
                    <a:pt x="292" y="266"/>
                  </a:lnTo>
                  <a:lnTo>
                    <a:pt x="340" y="263"/>
                  </a:lnTo>
                  <a:lnTo>
                    <a:pt x="386" y="257"/>
                  </a:lnTo>
                  <a:lnTo>
                    <a:pt x="431" y="248"/>
                  </a:lnTo>
                  <a:lnTo>
                    <a:pt x="471" y="236"/>
                  </a:lnTo>
                  <a:lnTo>
                    <a:pt x="505" y="220"/>
                  </a:lnTo>
                  <a:lnTo>
                    <a:pt x="532" y="200"/>
                  </a:lnTo>
                  <a:lnTo>
                    <a:pt x="552" y="177"/>
                  </a:lnTo>
                  <a:lnTo>
                    <a:pt x="563" y="150"/>
                  </a:lnTo>
                  <a:lnTo>
                    <a:pt x="563" y="0"/>
                  </a:lnTo>
                  <a:lnTo>
                    <a:pt x="0" y="11"/>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4" name="Freeform 34"/>
            <p:cNvSpPr>
              <a:spLocks/>
            </p:cNvSpPr>
            <p:nvPr/>
          </p:nvSpPr>
          <p:spPr bwMode="auto">
            <a:xfrm>
              <a:off x="4207" y="1921"/>
              <a:ext cx="954" cy="1692"/>
            </a:xfrm>
            <a:custGeom>
              <a:avLst/>
              <a:gdLst>
                <a:gd name="T0" fmla="*/ 203 w 954"/>
                <a:gd name="T1" fmla="*/ 70 h 1692"/>
                <a:gd name="T2" fmla="*/ 225 w 954"/>
                <a:gd name="T3" fmla="*/ 48 h 1692"/>
                <a:gd name="T4" fmla="*/ 270 w 954"/>
                <a:gd name="T5" fmla="*/ 29 h 1692"/>
                <a:gd name="T6" fmla="*/ 330 w 954"/>
                <a:gd name="T7" fmla="*/ 14 h 1692"/>
                <a:gd name="T8" fmla="*/ 400 w 954"/>
                <a:gd name="T9" fmla="*/ 4 h 1692"/>
                <a:gd name="T10" fmla="*/ 476 w 954"/>
                <a:gd name="T11" fmla="*/ 0 h 1692"/>
                <a:gd name="T12" fmla="*/ 552 w 954"/>
                <a:gd name="T13" fmla="*/ 1 h 1692"/>
                <a:gd name="T14" fmla="*/ 622 w 954"/>
                <a:gd name="T15" fmla="*/ 9 h 1692"/>
                <a:gd name="T16" fmla="*/ 669 w 954"/>
                <a:gd name="T17" fmla="*/ 20 h 1692"/>
                <a:gd name="T18" fmla="*/ 698 w 954"/>
                <a:gd name="T19" fmla="*/ 30 h 1692"/>
                <a:gd name="T20" fmla="*/ 721 w 954"/>
                <a:gd name="T21" fmla="*/ 43 h 1692"/>
                <a:gd name="T22" fmla="*/ 737 w 954"/>
                <a:gd name="T23" fmla="*/ 58 h 1692"/>
                <a:gd name="T24" fmla="*/ 744 w 954"/>
                <a:gd name="T25" fmla="*/ 217 h 1692"/>
                <a:gd name="T26" fmla="*/ 792 w 954"/>
                <a:gd name="T27" fmla="*/ 230 h 1692"/>
                <a:gd name="T28" fmla="*/ 834 w 954"/>
                <a:gd name="T29" fmla="*/ 250 h 1692"/>
                <a:gd name="T30" fmla="*/ 870 w 954"/>
                <a:gd name="T31" fmla="*/ 279 h 1692"/>
                <a:gd name="T32" fmla="*/ 900 w 954"/>
                <a:gd name="T33" fmla="*/ 310 h 1692"/>
                <a:gd name="T34" fmla="*/ 922 w 954"/>
                <a:gd name="T35" fmla="*/ 348 h 1692"/>
                <a:gd name="T36" fmla="*/ 940 w 954"/>
                <a:gd name="T37" fmla="*/ 388 h 1692"/>
                <a:gd name="T38" fmla="*/ 950 w 954"/>
                <a:gd name="T39" fmla="*/ 432 h 1692"/>
                <a:gd name="T40" fmla="*/ 954 w 954"/>
                <a:gd name="T41" fmla="*/ 476 h 1692"/>
                <a:gd name="T42" fmla="*/ 950 w 954"/>
                <a:gd name="T43" fmla="*/ 1502 h 1692"/>
                <a:gd name="T44" fmla="*/ 928 w 954"/>
                <a:gd name="T45" fmla="*/ 1549 h 1692"/>
                <a:gd name="T46" fmla="*/ 889 w 954"/>
                <a:gd name="T47" fmla="*/ 1590 h 1692"/>
                <a:gd name="T48" fmla="*/ 834 w 954"/>
                <a:gd name="T49" fmla="*/ 1623 h 1692"/>
                <a:gd name="T50" fmla="*/ 766 w 954"/>
                <a:gd name="T51" fmla="*/ 1650 h 1692"/>
                <a:gd name="T52" fmla="*/ 690 w 954"/>
                <a:gd name="T53" fmla="*/ 1670 h 1692"/>
                <a:gd name="T54" fmla="*/ 606 w 954"/>
                <a:gd name="T55" fmla="*/ 1685 h 1692"/>
                <a:gd name="T56" fmla="*/ 518 w 954"/>
                <a:gd name="T57" fmla="*/ 1692 h 1692"/>
                <a:gd name="T58" fmla="*/ 430 w 954"/>
                <a:gd name="T59" fmla="*/ 1692 h 1692"/>
                <a:gd name="T60" fmla="*/ 341 w 954"/>
                <a:gd name="T61" fmla="*/ 1685 h 1692"/>
                <a:gd name="T62" fmla="*/ 259 w 954"/>
                <a:gd name="T63" fmla="*/ 1673 h 1692"/>
                <a:gd name="T64" fmla="*/ 183 w 954"/>
                <a:gd name="T65" fmla="*/ 1653 h 1692"/>
                <a:gd name="T66" fmla="*/ 117 w 954"/>
                <a:gd name="T67" fmla="*/ 1627 h 1692"/>
                <a:gd name="T68" fmla="*/ 62 w 954"/>
                <a:gd name="T69" fmla="*/ 1595 h 1692"/>
                <a:gd name="T70" fmla="*/ 24 w 954"/>
                <a:gd name="T71" fmla="*/ 1556 h 1692"/>
                <a:gd name="T72" fmla="*/ 2 w 954"/>
                <a:gd name="T73" fmla="*/ 1511 h 1692"/>
                <a:gd name="T74" fmla="*/ 0 w 954"/>
                <a:gd name="T75" fmla="*/ 476 h 1692"/>
                <a:gd name="T76" fmla="*/ 2 w 954"/>
                <a:gd name="T77" fmla="*/ 442 h 1692"/>
                <a:gd name="T78" fmla="*/ 11 w 954"/>
                <a:gd name="T79" fmla="*/ 405 h 1692"/>
                <a:gd name="T80" fmla="*/ 25 w 954"/>
                <a:gd name="T81" fmla="*/ 366 h 1692"/>
                <a:gd name="T82" fmla="*/ 45 w 954"/>
                <a:gd name="T83" fmla="*/ 329 h 1692"/>
                <a:gd name="T84" fmla="*/ 72 w 954"/>
                <a:gd name="T85" fmla="*/ 294 h 1692"/>
                <a:gd name="T86" fmla="*/ 106 w 954"/>
                <a:gd name="T87" fmla="*/ 264 h 1692"/>
                <a:gd name="T88" fmla="*/ 150 w 954"/>
                <a:gd name="T89" fmla="*/ 242 h 1692"/>
                <a:gd name="T90" fmla="*/ 200 w 954"/>
                <a:gd name="T91" fmla="*/ 228 h 1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54" h="1692">
                  <a:moveTo>
                    <a:pt x="200" y="82"/>
                  </a:moveTo>
                  <a:lnTo>
                    <a:pt x="203" y="70"/>
                  </a:lnTo>
                  <a:lnTo>
                    <a:pt x="211" y="58"/>
                  </a:lnTo>
                  <a:lnTo>
                    <a:pt x="225" y="48"/>
                  </a:lnTo>
                  <a:lnTo>
                    <a:pt x="245" y="37"/>
                  </a:lnTo>
                  <a:lnTo>
                    <a:pt x="270" y="29"/>
                  </a:lnTo>
                  <a:lnTo>
                    <a:pt x="298" y="21"/>
                  </a:lnTo>
                  <a:lnTo>
                    <a:pt x="330" y="14"/>
                  </a:lnTo>
                  <a:lnTo>
                    <a:pt x="364" y="9"/>
                  </a:lnTo>
                  <a:lnTo>
                    <a:pt x="400" y="4"/>
                  </a:lnTo>
                  <a:lnTo>
                    <a:pt x="438" y="2"/>
                  </a:lnTo>
                  <a:lnTo>
                    <a:pt x="476" y="0"/>
                  </a:lnTo>
                  <a:lnTo>
                    <a:pt x="515" y="0"/>
                  </a:lnTo>
                  <a:lnTo>
                    <a:pt x="552" y="1"/>
                  </a:lnTo>
                  <a:lnTo>
                    <a:pt x="588" y="4"/>
                  </a:lnTo>
                  <a:lnTo>
                    <a:pt x="622" y="9"/>
                  </a:lnTo>
                  <a:lnTo>
                    <a:pt x="653" y="15"/>
                  </a:lnTo>
                  <a:lnTo>
                    <a:pt x="669" y="20"/>
                  </a:lnTo>
                  <a:lnTo>
                    <a:pt x="684" y="24"/>
                  </a:lnTo>
                  <a:lnTo>
                    <a:pt x="698" y="30"/>
                  </a:lnTo>
                  <a:lnTo>
                    <a:pt x="710" y="36"/>
                  </a:lnTo>
                  <a:lnTo>
                    <a:pt x="721" y="43"/>
                  </a:lnTo>
                  <a:lnTo>
                    <a:pt x="730" y="50"/>
                  </a:lnTo>
                  <a:lnTo>
                    <a:pt x="737" y="58"/>
                  </a:lnTo>
                  <a:lnTo>
                    <a:pt x="743" y="68"/>
                  </a:lnTo>
                  <a:lnTo>
                    <a:pt x="744" y="217"/>
                  </a:lnTo>
                  <a:lnTo>
                    <a:pt x="769" y="223"/>
                  </a:lnTo>
                  <a:lnTo>
                    <a:pt x="792" y="230"/>
                  </a:lnTo>
                  <a:lnTo>
                    <a:pt x="814" y="240"/>
                  </a:lnTo>
                  <a:lnTo>
                    <a:pt x="834" y="250"/>
                  </a:lnTo>
                  <a:lnTo>
                    <a:pt x="852" y="263"/>
                  </a:lnTo>
                  <a:lnTo>
                    <a:pt x="870" y="279"/>
                  </a:lnTo>
                  <a:lnTo>
                    <a:pt x="885" y="294"/>
                  </a:lnTo>
                  <a:lnTo>
                    <a:pt x="900" y="310"/>
                  </a:lnTo>
                  <a:lnTo>
                    <a:pt x="911" y="329"/>
                  </a:lnTo>
                  <a:lnTo>
                    <a:pt x="922" y="348"/>
                  </a:lnTo>
                  <a:lnTo>
                    <a:pt x="931" y="368"/>
                  </a:lnTo>
                  <a:lnTo>
                    <a:pt x="940" y="388"/>
                  </a:lnTo>
                  <a:lnTo>
                    <a:pt x="945" y="411"/>
                  </a:lnTo>
                  <a:lnTo>
                    <a:pt x="950" y="432"/>
                  </a:lnTo>
                  <a:lnTo>
                    <a:pt x="952" y="454"/>
                  </a:lnTo>
                  <a:lnTo>
                    <a:pt x="954" y="476"/>
                  </a:lnTo>
                  <a:lnTo>
                    <a:pt x="954" y="1476"/>
                  </a:lnTo>
                  <a:lnTo>
                    <a:pt x="950" y="1502"/>
                  </a:lnTo>
                  <a:lnTo>
                    <a:pt x="942" y="1527"/>
                  </a:lnTo>
                  <a:lnTo>
                    <a:pt x="928" y="1549"/>
                  </a:lnTo>
                  <a:lnTo>
                    <a:pt x="910" y="1570"/>
                  </a:lnTo>
                  <a:lnTo>
                    <a:pt x="889" y="1590"/>
                  </a:lnTo>
                  <a:lnTo>
                    <a:pt x="863" y="1608"/>
                  </a:lnTo>
                  <a:lnTo>
                    <a:pt x="834" y="1623"/>
                  </a:lnTo>
                  <a:lnTo>
                    <a:pt x="801" y="1637"/>
                  </a:lnTo>
                  <a:lnTo>
                    <a:pt x="766" y="1650"/>
                  </a:lnTo>
                  <a:lnTo>
                    <a:pt x="729" y="1661"/>
                  </a:lnTo>
                  <a:lnTo>
                    <a:pt x="690" y="1670"/>
                  </a:lnTo>
                  <a:lnTo>
                    <a:pt x="649" y="1679"/>
                  </a:lnTo>
                  <a:lnTo>
                    <a:pt x="606" y="1685"/>
                  </a:lnTo>
                  <a:lnTo>
                    <a:pt x="563" y="1688"/>
                  </a:lnTo>
                  <a:lnTo>
                    <a:pt x="518" y="1692"/>
                  </a:lnTo>
                  <a:lnTo>
                    <a:pt x="473" y="1692"/>
                  </a:lnTo>
                  <a:lnTo>
                    <a:pt x="430" y="1692"/>
                  </a:lnTo>
                  <a:lnTo>
                    <a:pt x="385" y="1689"/>
                  </a:lnTo>
                  <a:lnTo>
                    <a:pt x="341" y="1685"/>
                  </a:lnTo>
                  <a:lnTo>
                    <a:pt x="299" y="1680"/>
                  </a:lnTo>
                  <a:lnTo>
                    <a:pt x="259" y="1673"/>
                  </a:lnTo>
                  <a:lnTo>
                    <a:pt x="219" y="1663"/>
                  </a:lnTo>
                  <a:lnTo>
                    <a:pt x="183" y="1653"/>
                  </a:lnTo>
                  <a:lnTo>
                    <a:pt x="148" y="1641"/>
                  </a:lnTo>
                  <a:lnTo>
                    <a:pt x="117" y="1627"/>
                  </a:lnTo>
                  <a:lnTo>
                    <a:pt x="87" y="1612"/>
                  </a:lnTo>
                  <a:lnTo>
                    <a:pt x="62" y="1595"/>
                  </a:lnTo>
                  <a:lnTo>
                    <a:pt x="41" y="1576"/>
                  </a:lnTo>
                  <a:lnTo>
                    <a:pt x="24" y="1556"/>
                  </a:lnTo>
                  <a:lnTo>
                    <a:pt x="11" y="1535"/>
                  </a:lnTo>
                  <a:lnTo>
                    <a:pt x="2" y="1511"/>
                  </a:lnTo>
                  <a:lnTo>
                    <a:pt x="0" y="1487"/>
                  </a:lnTo>
                  <a:lnTo>
                    <a:pt x="0" y="476"/>
                  </a:lnTo>
                  <a:lnTo>
                    <a:pt x="1" y="460"/>
                  </a:lnTo>
                  <a:lnTo>
                    <a:pt x="2" y="442"/>
                  </a:lnTo>
                  <a:lnTo>
                    <a:pt x="6" y="423"/>
                  </a:lnTo>
                  <a:lnTo>
                    <a:pt x="11" y="405"/>
                  </a:lnTo>
                  <a:lnTo>
                    <a:pt x="17" y="386"/>
                  </a:lnTo>
                  <a:lnTo>
                    <a:pt x="25" y="366"/>
                  </a:lnTo>
                  <a:lnTo>
                    <a:pt x="33" y="347"/>
                  </a:lnTo>
                  <a:lnTo>
                    <a:pt x="45" y="329"/>
                  </a:lnTo>
                  <a:lnTo>
                    <a:pt x="58" y="312"/>
                  </a:lnTo>
                  <a:lnTo>
                    <a:pt x="72" y="294"/>
                  </a:lnTo>
                  <a:lnTo>
                    <a:pt x="88" y="279"/>
                  </a:lnTo>
                  <a:lnTo>
                    <a:pt x="106" y="264"/>
                  </a:lnTo>
                  <a:lnTo>
                    <a:pt x="127" y="253"/>
                  </a:lnTo>
                  <a:lnTo>
                    <a:pt x="150" y="242"/>
                  </a:lnTo>
                  <a:lnTo>
                    <a:pt x="173" y="234"/>
                  </a:lnTo>
                  <a:lnTo>
                    <a:pt x="200" y="228"/>
                  </a:lnTo>
                  <a:lnTo>
                    <a:pt x="200" y="82"/>
                  </a:lnTo>
                  <a:close/>
                </a:path>
              </a:pathLst>
            </a:custGeom>
            <a:solidFill>
              <a:srgbClr val="0033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5" name="Freeform 35"/>
            <p:cNvSpPr>
              <a:spLocks/>
            </p:cNvSpPr>
            <p:nvPr/>
          </p:nvSpPr>
          <p:spPr bwMode="auto">
            <a:xfrm>
              <a:off x="4407" y="1916"/>
              <a:ext cx="544" cy="145"/>
            </a:xfrm>
            <a:custGeom>
              <a:avLst/>
              <a:gdLst>
                <a:gd name="T0" fmla="*/ 300 w 544"/>
                <a:gd name="T1" fmla="*/ 0 h 145"/>
                <a:gd name="T2" fmla="*/ 352 w 544"/>
                <a:gd name="T3" fmla="*/ 3 h 145"/>
                <a:gd name="T4" fmla="*/ 402 w 544"/>
                <a:gd name="T5" fmla="*/ 9 h 145"/>
                <a:gd name="T6" fmla="*/ 445 w 544"/>
                <a:gd name="T7" fmla="*/ 16 h 145"/>
                <a:gd name="T8" fmla="*/ 482 w 544"/>
                <a:gd name="T9" fmla="*/ 27 h 145"/>
                <a:gd name="T10" fmla="*/ 511 w 544"/>
                <a:gd name="T11" fmla="*/ 39 h 145"/>
                <a:gd name="T12" fmla="*/ 532 w 544"/>
                <a:gd name="T13" fmla="*/ 52 h 145"/>
                <a:gd name="T14" fmla="*/ 543 w 544"/>
                <a:gd name="T15" fmla="*/ 66 h 145"/>
                <a:gd name="T16" fmla="*/ 543 w 544"/>
                <a:gd name="T17" fmla="*/ 80 h 145"/>
                <a:gd name="T18" fmla="*/ 532 w 544"/>
                <a:gd name="T19" fmla="*/ 94 h 145"/>
                <a:gd name="T20" fmla="*/ 511 w 544"/>
                <a:gd name="T21" fmla="*/ 107 h 145"/>
                <a:gd name="T22" fmla="*/ 482 w 544"/>
                <a:gd name="T23" fmla="*/ 119 h 145"/>
                <a:gd name="T24" fmla="*/ 445 w 544"/>
                <a:gd name="T25" fmla="*/ 128 h 145"/>
                <a:gd name="T26" fmla="*/ 402 w 544"/>
                <a:gd name="T27" fmla="*/ 135 h 145"/>
                <a:gd name="T28" fmla="*/ 352 w 544"/>
                <a:gd name="T29" fmla="*/ 141 h 145"/>
                <a:gd name="T30" fmla="*/ 300 w 544"/>
                <a:gd name="T31" fmla="*/ 145 h 145"/>
                <a:gd name="T32" fmla="*/ 244 w 544"/>
                <a:gd name="T33" fmla="*/ 145 h 145"/>
                <a:gd name="T34" fmla="*/ 192 w 544"/>
                <a:gd name="T35" fmla="*/ 141 h 145"/>
                <a:gd name="T36" fmla="*/ 143 w 544"/>
                <a:gd name="T37" fmla="*/ 135 h 145"/>
                <a:gd name="T38" fmla="*/ 99 w 544"/>
                <a:gd name="T39" fmla="*/ 128 h 145"/>
                <a:gd name="T40" fmla="*/ 63 w 544"/>
                <a:gd name="T41" fmla="*/ 119 h 145"/>
                <a:gd name="T42" fmla="*/ 33 w 544"/>
                <a:gd name="T43" fmla="*/ 107 h 145"/>
                <a:gd name="T44" fmla="*/ 12 w 544"/>
                <a:gd name="T45" fmla="*/ 94 h 145"/>
                <a:gd name="T46" fmla="*/ 1 w 544"/>
                <a:gd name="T47" fmla="*/ 80 h 145"/>
                <a:gd name="T48" fmla="*/ 1 w 544"/>
                <a:gd name="T49" fmla="*/ 66 h 145"/>
                <a:gd name="T50" fmla="*/ 12 w 544"/>
                <a:gd name="T51" fmla="*/ 52 h 145"/>
                <a:gd name="T52" fmla="*/ 33 w 544"/>
                <a:gd name="T53" fmla="*/ 39 h 145"/>
                <a:gd name="T54" fmla="*/ 63 w 544"/>
                <a:gd name="T55" fmla="*/ 27 h 145"/>
                <a:gd name="T56" fmla="*/ 99 w 544"/>
                <a:gd name="T57" fmla="*/ 16 h 145"/>
                <a:gd name="T58" fmla="*/ 143 w 544"/>
                <a:gd name="T59" fmla="*/ 9 h 145"/>
                <a:gd name="T60" fmla="*/ 192 w 544"/>
                <a:gd name="T61" fmla="*/ 3 h 145"/>
                <a:gd name="T62" fmla="*/ 244 w 544"/>
                <a:gd name="T63"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44" h="145">
                  <a:moveTo>
                    <a:pt x="272" y="0"/>
                  </a:moveTo>
                  <a:lnTo>
                    <a:pt x="300" y="0"/>
                  </a:lnTo>
                  <a:lnTo>
                    <a:pt x="326" y="1"/>
                  </a:lnTo>
                  <a:lnTo>
                    <a:pt x="352" y="3"/>
                  </a:lnTo>
                  <a:lnTo>
                    <a:pt x="378" y="6"/>
                  </a:lnTo>
                  <a:lnTo>
                    <a:pt x="402" y="9"/>
                  </a:lnTo>
                  <a:lnTo>
                    <a:pt x="424" y="13"/>
                  </a:lnTo>
                  <a:lnTo>
                    <a:pt x="445" y="16"/>
                  </a:lnTo>
                  <a:lnTo>
                    <a:pt x="464" y="21"/>
                  </a:lnTo>
                  <a:lnTo>
                    <a:pt x="482" y="27"/>
                  </a:lnTo>
                  <a:lnTo>
                    <a:pt x="497" y="32"/>
                  </a:lnTo>
                  <a:lnTo>
                    <a:pt x="511" y="39"/>
                  </a:lnTo>
                  <a:lnTo>
                    <a:pt x="523" y="45"/>
                  </a:lnTo>
                  <a:lnTo>
                    <a:pt x="532" y="52"/>
                  </a:lnTo>
                  <a:lnTo>
                    <a:pt x="538" y="59"/>
                  </a:lnTo>
                  <a:lnTo>
                    <a:pt x="543" y="66"/>
                  </a:lnTo>
                  <a:lnTo>
                    <a:pt x="544" y="73"/>
                  </a:lnTo>
                  <a:lnTo>
                    <a:pt x="543" y="80"/>
                  </a:lnTo>
                  <a:lnTo>
                    <a:pt x="538" y="87"/>
                  </a:lnTo>
                  <a:lnTo>
                    <a:pt x="532" y="94"/>
                  </a:lnTo>
                  <a:lnTo>
                    <a:pt x="523" y="100"/>
                  </a:lnTo>
                  <a:lnTo>
                    <a:pt x="511" y="107"/>
                  </a:lnTo>
                  <a:lnTo>
                    <a:pt x="497" y="113"/>
                  </a:lnTo>
                  <a:lnTo>
                    <a:pt x="482" y="119"/>
                  </a:lnTo>
                  <a:lnTo>
                    <a:pt x="464" y="123"/>
                  </a:lnTo>
                  <a:lnTo>
                    <a:pt x="445" y="128"/>
                  </a:lnTo>
                  <a:lnTo>
                    <a:pt x="424" y="132"/>
                  </a:lnTo>
                  <a:lnTo>
                    <a:pt x="402" y="135"/>
                  </a:lnTo>
                  <a:lnTo>
                    <a:pt x="378" y="139"/>
                  </a:lnTo>
                  <a:lnTo>
                    <a:pt x="352" y="141"/>
                  </a:lnTo>
                  <a:lnTo>
                    <a:pt x="326" y="143"/>
                  </a:lnTo>
                  <a:lnTo>
                    <a:pt x="300" y="145"/>
                  </a:lnTo>
                  <a:lnTo>
                    <a:pt x="272" y="145"/>
                  </a:lnTo>
                  <a:lnTo>
                    <a:pt x="244" y="145"/>
                  </a:lnTo>
                  <a:lnTo>
                    <a:pt x="218" y="143"/>
                  </a:lnTo>
                  <a:lnTo>
                    <a:pt x="192" y="141"/>
                  </a:lnTo>
                  <a:lnTo>
                    <a:pt x="166" y="139"/>
                  </a:lnTo>
                  <a:lnTo>
                    <a:pt x="143" y="135"/>
                  </a:lnTo>
                  <a:lnTo>
                    <a:pt x="120" y="132"/>
                  </a:lnTo>
                  <a:lnTo>
                    <a:pt x="99" y="128"/>
                  </a:lnTo>
                  <a:lnTo>
                    <a:pt x="80" y="123"/>
                  </a:lnTo>
                  <a:lnTo>
                    <a:pt x="63" y="119"/>
                  </a:lnTo>
                  <a:lnTo>
                    <a:pt x="47" y="113"/>
                  </a:lnTo>
                  <a:lnTo>
                    <a:pt x="33" y="107"/>
                  </a:lnTo>
                  <a:lnTo>
                    <a:pt x="21" y="100"/>
                  </a:lnTo>
                  <a:lnTo>
                    <a:pt x="12" y="94"/>
                  </a:lnTo>
                  <a:lnTo>
                    <a:pt x="6" y="87"/>
                  </a:lnTo>
                  <a:lnTo>
                    <a:pt x="1" y="80"/>
                  </a:lnTo>
                  <a:lnTo>
                    <a:pt x="0" y="73"/>
                  </a:lnTo>
                  <a:lnTo>
                    <a:pt x="1" y="66"/>
                  </a:lnTo>
                  <a:lnTo>
                    <a:pt x="6" y="59"/>
                  </a:lnTo>
                  <a:lnTo>
                    <a:pt x="12" y="52"/>
                  </a:lnTo>
                  <a:lnTo>
                    <a:pt x="21" y="45"/>
                  </a:lnTo>
                  <a:lnTo>
                    <a:pt x="33" y="39"/>
                  </a:lnTo>
                  <a:lnTo>
                    <a:pt x="47" y="32"/>
                  </a:lnTo>
                  <a:lnTo>
                    <a:pt x="63" y="27"/>
                  </a:lnTo>
                  <a:lnTo>
                    <a:pt x="80" y="21"/>
                  </a:lnTo>
                  <a:lnTo>
                    <a:pt x="99" y="16"/>
                  </a:lnTo>
                  <a:lnTo>
                    <a:pt x="120" y="13"/>
                  </a:lnTo>
                  <a:lnTo>
                    <a:pt x="143" y="9"/>
                  </a:lnTo>
                  <a:lnTo>
                    <a:pt x="166" y="6"/>
                  </a:lnTo>
                  <a:lnTo>
                    <a:pt x="192" y="3"/>
                  </a:lnTo>
                  <a:lnTo>
                    <a:pt x="218" y="1"/>
                  </a:lnTo>
                  <a:lnTo>
                    <a:pt x="244" y="0"/>
                  </a:lnTo>
                  <a:lnTo>
                    <a:pt x="272" y="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6" name="Freeform 36"/>
            <p:cNvSpPr>
              <a:spLocks/>
            </p:cNvSpPr>
            <p:nvPr/>
          </p:nvSpPr>
          <p:spPr bwMode="auto">
            <a:xfrm>
              <a:off x="4455" y="1945"/>
              <a:ext cx="429" cy="91"/>
            </a:xfrm>
            <a:custGeom>
              <a:avLst/>
              <a:gdLst>
                <a:gd name="T0" fmla="*/ 237 w 429"/>
                <a:gd name="T1" fmla="*/ 0 h 91"/>
                <a:gd name="T2" fmla="*/ 278 w 429"/>
                <a:gd name="T3" fmla="*/ 3 h 91"/>
                <a:gd name="T4" fmla="*/ 317 w 429"/>
                <a:gd name="T5" fmla="*/ 6 h 91"/>
                <a:gd name="T6" fmla="*/ 351 w 429"/>
                <a:gd name="T7" fmla="*/ 11 h 91"/>
                <a:gd name="T8" fmla="*/ 380 w 429"/>
                <a:gd name="T9" fmla="*/ 17 h 91"/>
                <a:gd name="T10" fmla="*/ 403 w 429"/>
                <a:gd name="T11" fmla="*/ 24 h 91"/>
                <a:gd name="T12" fmla="*/ 420 w 429"/>
                <a:gd name="T13" fmla="*/ 32 h 91"/>
                <a:gd name="T14" fmla="*/ 428 w 429"/>
                <a:gd name="T15" fmla="*/ 40 h 91"/>
                <a:gd name="T16" fmla="*/ 428 w 429"/>
                <a:gd name="T17" fmla="*/ 50 h 91"/>
                <a:gd name="T18" fmla="*/ 420 w 429"/>
                <a:gd name="T19" fmla="*/ 59 h 91"/>
                <a:gd name="T20" fmla="*/ 403 w 429"/>
                <a:gd name="T21" fmla="*/ 67 h 91"/>
                <a:gd name="T22" fmla="*/ 380 w 429"/>
                <a:gd name="T23" fmla="*/ 74 h 91"/>
                <a:gd name="T24" fmla="*/ 351 w 429"/>
                <a:gd name="T25" fmla="*/ 80 h 91"/>
                <a:gd name="T26" fmla="*/ 317 w 429"/>
                <a:gd name="T27" fmla="*/ 85 h 91"/>
                <a:gd name="T28" fmla="*/ 278 w 429"/>
                <a:gd name="T29" fmla="*/ 89 h 91"/>
                <a:gd name="T30" fmla="*/ 237 w 429"/>
                <a:gd name="T31" fmla="*/ 91 h 91"/>
                <a:gd name="T32" fmla="*/ 192 w 429"/>
                <a:gd name="T33" fmla="*/ 91 h 91"/>
                <a:gd name="T34" fmla="*/ 151 w 429"/>
                <a:gd name="T35" fmla="*/ 89 h 91"/>
                <a:gd name="T36" fmla="*/ 112 w 429"/>
                <a:gd name="T37" fmla="*/ 85 h 91"/>
                <a:gd name="T38" fmla="*/ 78 w 429"/>
                <a:gd name="T39" fmla="*/ 80 h 91"/>
                <a:gd name="T40" fmla="*/ 50 w 429"/>
                <a:gd name="T41" fmla="*/ 74 h 91"/>
                <a:gd name="T42" fmla="*/ 26 w 429"/>
                <a:gd name="T43" fmla="*/ 67 h 91"/>
                <a:gd name="T44" fmla="*/ 10 w 429"/>
                <a:gd name="T45" fmla="*/ 59 h 91"/>
                <a:gd name="T46" fmla="*/ 2 w 429"/>
                <a:gd name="T47" fmla="*/ 50 h 91"/>
                <a:gd name="T48" fmla="*/ 2 w 429"/>
                <a:gd name="T49" fmla="*/ 40 h 91"/>
                <a:gd name="T50" fmla="*/ 10 w 429"/>
                <a:gd name="T51" fmla="*/ 32 h 91"/>
                <a:gd name="T52" fmla="*/ 26 w 429"/>
                <a:gd name="T53" fmla="*/ 24 h 91"/>
                <a:gd name="T54" fmla="*/ 50 w 429"/>
                <a:gd name="T55" fmla="*/ 17 h 91"/>
                <a:gd name="T56" fmla="*/ 78 w 429"/>
                <a:gd name="T57" fmla="*/ 11 h 91"/>
                <a:gd name="T58" fmla="*/ 112 w 429"/>
                <a:gd name="T59" fmla="*/ 6 h 91"/>
                <a:gd name="T60" fmla="*/ 151 w 429"/>
                <a:gd name="T61" fmla="*/ 3 h 91"/>
                <a:gd name="T62" fmla="*/ 192 w 429"/>
                <a:gd name="T63"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29" h="91">
                  <a:moveTo>
                    <a:pt x="215" y="0"/>
                  </a:moveTo>
                  <a:lnTo>
                    <a:pt x="237" y="0"/>
                  </a:lnTo>
                  <a:lnTo>
                    <a:pt x="258" y="1"/>
                  </a:lnTo>
                  <a:lnTo>
                    <a:pt x="278" y="3"/>
                  </a:lnTo>
                  <a:lnTo>
                    <a:pt x="298" y="4"/>
                  </a:lnTo>
                  <a:lnTo>
                    <a:pt x="317" y="6"/>
                  </a:lnTo>
                  <a:lnTo>
                    <a:pt x="335" y="7"/>
                  </a:lnTo>
                  <a:lnTo>
                    <a:pt x="351" y="11"/>
                  </a:lnTo>
                  <a:lnTo>
                    <a:pt x="367" y="13"/>
                  </a:lnTo>
                  <a:lnTo>
                    <a:pt x="380" y="17"/>
                  </a:lnTo>
                  <a:lnTo>
                    <a:pt x="393" y="20"/>
                  </a:lnTo>
                  <a:lnTo>
                    <a:pt x="403" y="24"/>
                  </a:lnTo>
                  <a:lnTo>
                    <a:pt x="413" y="27"/>
                  </a:lnTo>
                  <a:lnTo>
                    <a:pt x="420" y="32"/>
                  </a:lnTo>
                  <a:lnTo>
                    <a:pt x="424" y="36"/>
                  </a:lnTo>
                  <a:lnTo>
                    <a:pt x="428" y="40"/>
                  </a:lnTo>
                  <a:lnTo>
                    <a:pt x="429" y="45"/>
                  </a:lnTo>
                  <a:lnTo>
                    <a:pt x="428" y="50"/>
                  </a:lnTo>
                  <a:lnTo>
                    <a:pt x="424" y="54"/>
                  </a:lnTo>
                  <a:lnTo>
                    <a:pt x="420" y="59"/>
                  </a:lnTo>
                  <a:lnTo>
                    <a:pt x="413" y="63"/>
                  </a:lnTo>
                  <a:lnTo>
                    <a:pt x="403" y="67"/>
                  </a:lnTo>
                  <a:lnTo>
                    <a:pt x="393" y="71"/>
                  </a:lnTo>
                  <a:lnTo>
                    <a:pt x="380" y="74"/>
                  </a:lnTo>
                  <a:lnTo>
                    <a:pt x="367" y="78"/>
                  </a:lnTo>
                  <a:lnTo>
                    <a:pt x="351" y="80"/>
                  </a:lnTo>
                  <a:lnTo>
                    <a:pt x="335" y="83"/>
                  </a:lnTo>
                  <a:lnTo>
                    <a:pt x="317" y="85"/>
                  </a:lnTo>
                  <a:lnTo>
                    <a:pt x="298" y="87"/>
                  </a:lnTo>
                  <a:lnTo>
                    <a:pt x="278" y="89"/>
                  </a:lnTo>
                  <a:lnTo>
                    <a:pt x="258" y="90"/>
                  </a:lnTo>
                  <a:lnTo>
                    <a:pt x="237" y="91"/>
                  </a:lnTo>
                  <a:lnTo>
                    <a:pt x="215" y="91"/>
                  </a:lnTo>
                  <a:lnTo>
                    <a:pt x="192" y="91"/>
                  </a:lnTo>
                  <a:lnTo>
                    <a:pt x="171" y="90"/>
                  </a:lnTo>
                  <a:lnTo>
                    <a:pt x="151" y="89"/>
                  </a:lnTo>
                  <a:lnTo>
                    <a:pt x="131" y="87"/>
                  </a:lnTo>
                  <a:lnTo>
                    <a:pt x="112" y="85"/>
                  </a:lnTo>
                  <a:lnTo>
                    <a:pt x="95" y="83"/>
                  </a:lnTo>
                  <a:lnTo>
                    <a:pt x="78" y="80"/>
                  </a:lnTo>
                  <a:lnTo>
                    <a:pt x="64" y="78"/>
                  </a:lnTo>
                  <a:lnTo>
                    <a:pt x="50" y="74"/>
                  </a:lnTo>
                  <a:lnTo>
                    <a:pt x="37" y="71"/>
                  </a:lnTo>
                  <a:lnTo>
                    <a:pt x="26" y="67"/>
                  </a:lnTo>
                  <a:lnTo>
                    <a:pt x="17" y="63"/>
                  </a:lnTo>
                  <a:lnTo>
                    <a:pt x="10" y="59"/>
                  </a:lnTo>
                  <a:lnTo>
                    <a:pt x="5" y="54"/>
                  </a:lnTo>
                  <a:lnTo>
                    <a:pt x="2" y="50"/>
                  </a:lnTo>
                  <a:lnTo>
                    <a:pt x="0" y="45"/>
                  </a:lnTo>
                  <a:lnTo>
                    <a:pt x="2" y="40"/>
                  </a:lnTo>
                  <a:lnTo>
                    <a:pt x="5" y="36"/>
                  </a:lnTo>
                  <a:lnTo>
                    <a:pt x="10" y="32"/>
                  </a:lnTo>
                  <a:lnTo>
                    <a:pt x="17" y="27"/>
                  </a:lnTo>
                  <a:lnTo>
                    <a:pt x="26" y="24"/>
                  </a:lnTo>
                  <a:lnTo>
                    <a:pt x="37" y="20"/>
                  </a:lnTo>
                  <a:lnTo>
                    <a:pt x="50" y="17"/>
                  </a:lnTo>
                  <a:lnTo>
                    <a:pt x="64" y="13"/>
                  </a:lnTo>
                  <a:lnTo>
                    <a:pt x="78" y="11"/>
                  </a:lnTo>
                  <a:lnTo>
                    <a:pt x="95" y="7"/>
                  </a:lnTo>
                  <a:lnTo>
                    <a:pt x="112" y="6"/>
                  </a:lnTo>
                  <a:lnTo>
                    <a:pt x="131" y="4"/>
                  </a:lnTo>
                  <a:lnTo>
                    <a:pt x="151" y="3"/>
                  </a:lnTo>
                  <a:lnTo>
                    <a:pt x="171" y="1"/>
                  </a:lnTo>
                  <a:lnTo>
                    <a:pt x="192" y="0"/>
                  </a:lnTo>
                  <a:lnTo>
                    <a:pt x="215" y="0"/>
                  </a:lnTo>
                  <a:close/>
                </a:path>
              </a:pathLst>
            </a:custGeom>
            <a:solidFill>
              <a:srgbClr val="0033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7" name="Freeform 37"/>
            <p:cNvSpPr>
              <a:spLocks/>
            </p:cNvSpPr>
            <p:nvPr/>
          </p:nvSpPr>
          <p:spPr bwMode="auto">
            <a:xfrm>
              <a:off x="4237" y="2174"/>
              <a:ext cx="895" cy="1403"/>
            </a:xfrm>
            <a:custGeom>
              <a:avLst/>
              <a:gdLst>
                <a:gd name="T0" fmla="*/ 177 w 895"/>
                <a:gd name="T1" fmla="*/ 19 h 1403"/>
                <a:gd name="T2" fmla="*/ 241 w 895"/>
                <a:gd name="T3" fmla="*/ 47 h 1403"/>
                <a:gd name="T4" fmla="*/ 317 w 895"/>
                <a:gd name="T5" fmla="*/ 66 h 1403"/>
                <a:gd name="T6" fmla="*/ 400 w 895"/>
                <a:gd name="T7" fmla="*/ 75 h 1403"/>
                <a:gd name="T8" fmla="*/ 485 w 895"/>
                <a:gd name="T9" fmla="*/ 75 h 1403"/>
                <a:gd name="T10" fmla="*/ 563 w 895"/>
                <a:gd name="T11" fmla="*/ 66 h 1403"/>
                <a:gd name="T12" fmla="*/ 634 w 895"/>
                <a:gd name="T13" fmla="*/ 47 h 1403"/>
                <a:gd name="T14" fmla="*/ 688 w 895"/>
                <a:gd name="T15" fmla="*/ 17 h 1403"/>
                <a:gd name="T16" fmla="*/ 746 w 895"/>
                <a:gd name="T17" fmla="*/ 11 h 1403"/>
                <a:gd name="T18" fmla="*/ 802 w 895"/>
                <a:gd name="T19" fmla="*/ 42 h 1403"/>
                <a:gd name="T20" fmla="*/ 844 w 895"/>
                <a:gd name="T21" fmla="*/ 88 h 1403"/>
                <a:gd name="T22" fmla="*/ 878 w 895"/>
                <a:gd name="T23" fmla="*/ 158 h 1403"/>
                <a:gd name="T24" fmla="*/ 895 w 895"/>
                <a:gd name="T25" fmla="*/ 1253 h 1403"/>
                <a:gd name="T26" fmla="*/ 860 w 895"/>
                <a:gd name="T27" fmla="*/ 1286 h 1403"/>
                <a:gd name="T28" fmla="*/ 817 w 895"/>
                <a:gd name="T29" fmla="*/ 1316 h 1403"/>
                <a:gd name="T30" fmla="*/ 766 w 895"/>
                <a:gd name="T31" fmla="*/ 1341 h 1403"/>
                <a:gd name="T32" fmla="*/ 709 w 895"/>
                <a:gd name="T33" fmla="*/ 1363 h 1403"/>
                <a:gd name="T34" fmla="*/ 648 w 895"/>
                <a:gd name="T35" fmla="*/ 1381 h 1403"/>
                <a:gd name="T36" fmla="*/ 582 w 895"/>
                <a:gd name="T37" fmla="*/ 1393 h 1403"/>
                <a:gd name="T38" fmla="*/ 515 w 895"/>
                <a:gd name="T39" fmla="*/ 1401 h 1403"/>
                <a:gd name="T40" fmla="*/ 446 w 895"/>
                <a:gd name="T41" fmla="*/ 1403 h 1403"/>
                <a:gd name="T42" fmla="*/ 377 w 895"/>
                <a:gd name="T43" fmla="*/ 1401 h 1403"/>
                <a:gd name="T44" fmla="*/ 310 w 895"/>
                <a:gd name="T45" fmla="*/ 1393 h 1403"/>
                <a:gd name="T46" fmla="*/ 246 w 895"/>
                <a:gd name="T47" fmla="*/ 1379 h 1403"/>
                <a:gd name="T48" fmla="*/ 183 w 895"/>
                <a:gd name="T49" fmla="*/ 1359 h 1403"/>
                <a:gd name="T50" fmla="*/ 128 w 895"/>
                <a:gd name="T51" fmla="*/ 1333 h 1403"/>
                <a:gd name="T52" fmla="*/ 77 w 895"/>
                <a:gd name="T53" fmla="*/ 1300 h 1403"/>
                <a:gd name="T54" fmla="*/ 34 w 895"/>
                <a:gd name="T55" fmla="*/ 1261 h 1403"/>
                <a:gd name="T56" fmla="*/ 0 w 895"/>
                <a:gd name="T57" fmla="*/ 1214 h 1403"/>
                <a:gd name="T58" fmla="*/ 1 w 895"/>
                <a:gd name="T59" fmla="*/ 149 h 1403"/>
                <a:gd name="T60" fmla="*/ 15 w 895"/>
                <a:gd name="T61" fmla="*/ 112 h 1403"/>
                <a:gd name="T62" fmla="*/ 49 w 895"/>
                <a:gd name="T63" fmla="*/ 70 h 1403"/>
                <a:gd name="T64" fmla="*/ 109 w 895"/>
                <a:gd name="T65" fmla="*/ 26 h 1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5" h="1403">
                  <a:moveTo>
                    <a:pt x="151" y="2"/>
                  </a:moveTo>
                  <a:lnTo>
                    <a:pt x="177" y="19"/>
                  </a:lnTo>
                  <a:lnTo>
                    <a:pt x="207" y="34"/>
                  </a:lnTo>
                  <a:lnTo>
                    <a:pt x="241" y="47"/>
                  </a:lnTo>
                  <a:lnTo>
                    <a:pt x="277" y="57"/>
                  </a:lnTo>
                  <a:lnTo>
                    <a:pt x="317" y="66"/>
                  </a:lnTo>
                  <a:lnTo>
                    <a:pt x="359" y="72"/>
                  </a:lnTo>
                  <a:lnTo>
                    <a:pt x="400" y="75"/>
                  </a:lnTo>
                  <a:lnTo>
                    <a:pt x="442" y="76"/>
                  </a:lnTo>
                  <a:lnTo>
                    <a:pt x="485" y="75"/>
                  </a:lnTo>
                  <a:lnTo>
                    <a:pt x="525" y="72"/>
                  </a:lnTo>
                  <a:lnTo>
                    <a:pt x="563" y="66"/>
                  </a:lnTo>
                  <a:lnTo>
                    <a:pt x="600" y="57"/>
                  </a:lnTo>
                  <a:lnTo>
                    <a:pt x="634" y="47"/>
                  </a:lnTo>
                  <a:lnTo>
                    <a:pt x="663" y="34"/>
                  </a:lnTo>
                  <a:lnTo>
                    <a:pt x="688" y="17"/>
                  </a:lnTo>
                  <a:lnTo>
                    <a:pt x="708" y="0"/>
                  </a:lnTo>
                  <a:lnTo>
                    <a:pt x="746" y="11"/>
                  </a:lnTo>
                  <a:lnTo>
                    <a:pt x="777" y="24"/>
                  </a:lnTo>
                  <a:lnTo>
                    <a:pt x="802" y="42"/>
                  </a:lnTo>
                  <a:lnTo>
                    <a:pt x="825" y="62"/>
                  </a:lnTo>
                  <a:lnTo>
                    <a:pt x="844" y="88"/>
                  </a:lnTo>
                  <a:lnTo>
                    <a:pt x="861" y="120"/>
                  </a:lnTo>
                  <a:lnTo>
                    <a:pt x="878" y="158"/>
                  </a:lnTo>
                  <a:lnTo>
                    <a:pt x="895" y="203"/>
                  </a:lnTo>
                  <a:lnTo>
                    <a:pt x="895" y="1253"/>
                  </a:lnTo>
                  <a:lnTo>
                    <a:pt x="879" y="1270"/>
                  </a:lnTo>
                  <a:lnTo>
                    <a:pt x="860" y="1286"/>
                  </a:lnTo>
                  <a:lnTo>
                    <a:pt x="840" y="1301"/>
                  </a:lnTo>
                  <a:lnTo>
                    <a:pt x="817" y="1316"/>
                  </a:lnTo>
                  <a:lnTo>
                    <a:pt x="792" y="1329"/>
                  </a:lnTo>
                  <a:lnTo>
                    <a:pt x="766" y="1341"/>
                  </a:lnTo>
                  <a:lnTo>
                    <a:pt x="739" y="1353"/>
                  </a:lnTo>
                  <a:lnTo>
                    <a:pt x="709" y="1363"/>
                  </a:lnTo>
                  <a:lnTo>
                    <a:pt x="679" y="1373"/>
                  </a:lnTo>
                  <a:lnTo>
                    <a:pt x="648" y="1381"/>
                  </a:lnTo>
                  <a:lnTo>
                    <a:pt x="615" y="1387"/>
                  </a:lnTo>
                  <a:lnTo>
                    <a:pt x="582" y="1393"/>
                  </a:lnTo>
                  <a:lnTo>
                    <a:pt x="549" y="1397"/>
                  </a:lnTo>
                  <a:lnTo>
                    <a:pt x="515" y="1401"/>
                  </a:lnTo>
                  <a:lnTo>
                    <a:pt x="481" y="1403"/>
                  </a:lnTo>
                  <a:lnTo>
                    <a:pt x="446" y="1403"/>
                  </a:lnTo>
                  <a:lnTo>
                    <a:pt x="412" y="1403"/>
                  </a:lnTo>
                  <a:lnTo>
                    <a:pt x="377" y="1401"/>
                  </a:lnTo>
                  <a:lnTo>
                    <a:pt x="343" y="1397"/>
                  </a:lnTo>
                  <a:lnTo>
                    <a:pt x="310" y="1393"/>
                  </a:lnTo>
                  <a:lnTo>
                    <a:pt x="277" y="1387"/>
                  </a:lnTo>
                  <a:lnTo>
                    <a:pt x="246" y="1379"/>
                  </a:lnTo>
                  <a:lnTo>
                    <a:pt x="214" y="1369"/>
                  </a:lnTo>
                  <a:lnTo>
                    <a:pt x="183" y="1359"/>
                  </a:lnTo>
                  <a:lnTo>
                    <a:pt x="155" y="1347"/>
                  </a:lnTo>
                  <a:lnTo>
                    <a:pt x="128" y="1333"/>
                  </a:lnTo>
                  <a:lnTo>
                    <a:pt x="101" y="1317"/>
                  </a:lnTo>
                  <a:lnTo>
                    <a:pt x="77" y="1300"/>
                  </a:lnTo>
                  <a:lnTo>
                    <a:pt x="55" y="1281"/>
                  </a:lnTo>
                  <a:lnTo>
                    <a:pt x="34" y="1261"/>
                  </a:lnTo>
                  <a:lnTo>
                    <a:pt x="16" y="1238"/>
                  </a:lnTo>
                  <a:lnTo>
                    <a:pt x="0" y="1214"/>
                  </a:lnTo>
                  <a:lnTo>
                    <a:pt x="0" y="166"/>
                  </a:lnTo>
                  <a:lnTo>
                    <a:pt x="1" y="149"/>
                  </a:lnTo>
                  <a:lnTo>
                    <a:pt x="5" y="132"/>
                  </a:lnTo>
                  <a:lnTo>
                    <a:pt x="15" y="112"/>
                  </a:lnTo>
                  <a:lnTo>
                    <a:pt x="29" y="92"/>
                  </a:lnTo>
                  <a:lnTo>
                    <a:pt x="49" y="70"/>
                  </a:lnTo>
                  <a:lnTo>
                    <a:pt x="75" y="48"/>
                  </a:lnTo>
                  <a:lnTo>
                    <a:pt x="109" y="26"/>
                  </a:lnTo>
                  <a:lnTo>
                    <a:pt x="151" y="2"/>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8" name="Freeform 38"/>
            <p:cNvSpPr>
              <a:spLocks/>
            </p:cNvSpPr>
            <p:nvPr/>
          </p:nvSpPr>
          <p:spPr bwMode="auto">
            <a:xfrm>
              <a:off x="4279" y="2270"/>
              <a:ext cx="775" cy="167"/>
            </a:xfrm>
            <a:custGeom>
              <a:avLst/>
              <a:gdLst>
                <a:gd name="T0" fmla="*/ 81 w 775"/>
                <a:gd name="T1" fmla="*/ 3 h 167"/>
                <a:gd name="T2" fmla="*/ 54 w 775"/>
                <a:gd name="T3" fmla="*/ 0 h 167"/>
                <a:gd name="T4" fmla="*/ 33 w 775"/>
                <a:gd name="T5" fmla="*/ 3 h 167"/>
                <a:gd name="T6" fmla="*/ 18 w 775"/>
                <a:gd name="T7" fmla="*/ 11 h 167"/>
                <a:gd name="T8" fmla="*/ 6 w 775"/>
                <a:gd name="T9" fmla="*/ 23 h 167"/>
                <a:gd name="T10" fmla="*/ 0 w 775"/>
                <a:gd name="T11" fmla="*/ 38 h 167"/>
                <a:gd name="T12" fmla="*/ 0 w 775"/>
                <a:gd name="T13" fmla="*/ 57 h 167"/>
                <a:gd name="T14" fmla="*/ 5 w 775"/>
                <a:gd name="T15" fmla="*/ 77 h 167"/>
                <a:gd name="T16" fmla="*/ 14 w 775"/>
                <a:gd name="T17" fmla="*/ 98 h 167"/>
                <a:gd name="T18" fmla="*/ 71 w 775"/>
                <a:gd name="T19" fmla="*/ 113 h 167"/>
                <a:gd name="T20" fmla="*/ 124 w 775"/>
                <a:gd name="T21" fmla="*/ 127 h 167"/>
                <a:gd name="T22" fmla="*/ 175 w 775"/>
                <a:gd name="T23" fmla="*/ 139 h 167"/>
                <a:gd name="T24" fmla="*/ 225 w 775"/>
                <a:gd name="T25" fmla="*/ 150 h 167"/>
                <a:gd name="T26" fmla="*/ 273 w 775"/>
                <a:gd name="T27" fmla="*/ 157 h 167"/>
                <a:gd name="T28" fmla="*/ 320 w 775"/>
                <a:gd name="T29" fmla="*/ 163 h 167"/>
                <a:gd name="T30" fmla="*/ 365 w 775"/>
                <a:gd name="T31" fmla="*/ 166 h 167"/>
                <a:gd name="T32" fmla="*/ 410 w 775"/>
                <a:gd name="T33" fmla="*/ 167 h 167"/>
                <a:gd name="T34" fmla="*/ 453 w 775"/>
                <a:gd name="T35" fmla="*/ 167 h 167"/>
                <a:gd name="T36" fmla="*/ 496 w 775"/>
                <a:gd name="T37" fmla="*/ 164 h 167"/>
                <a:gd name="T38" fmla="*/ 538 w 775"/>
                <a:gd name="T39" fmla="*/ 159 h 167"/>
                <a:gd name="T40" fmla="*/ 580 w 775"/>
                <a:gd name="T41" fmla="*/ 151 h 167"/>
                <a:gd name="T42" fmla="*/ 623 w 775"/>
                <a:gd name="T43" fmla="*/ 142 h 167"/>
                <a:gd name="T44" fmla="*/ 664 w 775"/>
                <a:gd name="T45" fmla="*/ 130 h 167"/>
                <a:gd name="T46" fmla="*/ 707 w 775"/>
                <a:gd name="T47" fmla="*/ 114 h 167"/>
                <a:gd name="T48" fmla="*/ 750 w 775"/>
                <a:gd name="T49" fmla="*/ 98 h 167"/>
                <a:gd name="T50" fmla="*/ 766 w 775"/>
                <a:gd name="T51" fmla="*/ 80 h 167"/>
                <a:gd name="T52" fmla="*/ 775 w 775"/>
                <a:gd name="T53" fmla="*/ 64 h 167"/>
                <a:gd name="T54" fmla="*/ 775 w 775"/>
                <a:gd name="T55" fmla="*/ 49 h 167"/>
                <a:gd name="T56" fmla="*/ 769 w 775"/>
                <a:gd name="T57" fmla="*/ 36 h 167"/>
                <a:gd name="T58" fmla="*/ 758 w 775"/>
                <a:gd name="T59" fmla="*/ 25 h 167"/>
                <a:gd name="T60" fmla="*/ 744 w 775"/>
                <a:gd name="T61" fmla="*/ 16 h 167"/>
                <a:gd name="T62" fmla="*/ 727 w 775"/>
                <a:gd name="T63" fmla="*/ 7 h 167"/>
                <a:gd name="T64" fmla="*/ 710 w 775"/>
                <a:gd name="T65" fmla="*/ 3 h 167"/>
                <a:gd name="T66" fmla="*/ 684 w 775"/>
                <a:gd name="T67" fmla="*/ 16 h 167"/>
                <a:gd name="T68" fmla="*/ 653 w 775"/>
                <a:gd name="T69" fmla="*/ 26 h 167"/>
                <a:gd name="T70" fmla="*/ 618 w 775"/>
                <a:gd name="T71" fmla="*/ 37 h 167"/>
                <a:gd name="T72" fmla="*/ 579 w 775"/>
                <a:gd name="T73" fmla="*/ 46 h 167"/>
                <a:gd name="T74" fmla="*/ 538 w 775"/>
                <a:gd name="T75" fmla="*/ 53 h 167"/>
                <a:gd name="T76" fmla="*/ 493 w 775"/>
                <a:gd name="T77" fmla="*/ 59 h 167"/>
                <a:gd name="T78" fmla="*/ 448 w 775"/>
                <a:gd name="T79" fmla="*/ 63 h 167"/>
                <a:gd name="T80" fmla="*/ 401 w 775"/>
                <a:gd name="T81" fmla="*/ 65 h 167"/>
                <a:gd name="T82" fmla="*/ 355 w 775"/>
                <a:gd name="T83" fmla="*/ 66 h 167"/>
                <a:gd name="T84" fmla="*/ 310 w 775"/>
                <a:gd name="T85" fmla="*/ 64 h 167"/>
                <a:gd name="T86" fmla="*/ 264 w 775"/>
                <a:gd name="T87" fmla="*/ 60 h 167"/>
                <a:gd name="T88" fmla="*/ 221 w 775"/>
                <a:gd name="T89" fmla="*/ 53 h 167"/>
                <a:gd name="T90" fmla="*/ 180 w 775"/>
                <a:gd name="T91" fmla="*/ 45 h 167"/>
                <a:gd name="T92" fmla="*/ 144 w 775"/>
                <a:gd name="T93" fmla="*/ 33 h 167"/>
                <a:gd name="T94" fmla="*/ 109 w 775"/>
                <a:gd name="T95" fmla="*/ 19 h 167"/>
                <a:gd name="T96" fmla="*/ 81 w 775"/>
                <a:gd name="T97" fmla="*/ 3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75" h="167">
                  <a:moveTo>
                    <a:pt x="81" y="3"/>
                  </a:moveTo>
                  <a:lnTo>
                    <a:pt x="54" y="0"/>
                  </a:lnTo>
                  <a:lnTo>
                    <a:pt x="33" y="3"/>
                  </a:lnTo>
                  <a:lnTo>
                    <a:pt x="18" y="11"/>
                  </a:lnTo>
                  <a:lnTo>
                    <a:pt x="6" y="23"/>
                  </a:lnTo>
                  <a:lnTo>
                    <a:pt x="0" y="38"/>
                  </a:lnTo>
                  <a:lnTo>
                    <a:pt x="0" y="57"/>
                  </a:lnTo>
                  <a:lnTo>
                    <a:pt x="5" y="77"/>
                  </a:lnTo>
                  <a:lnTo>
                    <a:pt x="14" y="98"/>
                  </a:lnTo>
                  <a:lnTo>
                    <a:pt x="71" y="113"/>
                  </a:lnTo>
                  <a:lnTo>
                    <a:pt x="124" y="127"/>
                  </a:lnTo>
                  <a:lnTo>
                    <a:pt x="175" y="139"/>
                  </a:lnTo>
                  <a:lnTo>
                    <a:pt x="225" y="150"/>
                  </a:lnTo>
                  <a:lnTo>
                    <a:pt x="273" y="157"/>
                  </a:lnTo>
                  <a:lnTo>
                    <a:pt x="320" y="163"/>
                  </a:lnTo>
                  <a:lnTo>
                    <a:pt x="365" y="166"/>
                  </a:lnTo>
                  <a:lnTo>
                    <a:pt x="410" y="167"/>
                  </a:lnTo>
                  <a:lnTo>
                    <a:pt x="453" y="167"/>
                  </a:lnTo>
                  <a:lnTo>
                    <a:pt x="496" y="164"/>
                  </a:lnTo>
                  <a:lnTo>
                    <a:pt x="538" y="159"/>
                  </a:lnTo>
                  <a:lnTo>
                    <a:pt x="580" y="151"/>
                  </a:lnTo>
                  <a:lnTo>
                    <a:pt x="623" y="142"/>
                  </a:lnTo>
                  <a:lnTo>
                    <a:pt x="664" y="130"/>
                  </a:lnTo>
                  <a:lnTo>
                    <a:pt x="707" y="114"/>
                  </a:lnTo>
                  <a:lnTo>
                    <a:pt x="750" y="98"/>
                  </a:lnTo>
                  <a:lnTo>
                    <a:pt x="766" y="80"/>
                  </a:lnTo>
                  <a:lnTo>
                    <a:pt x="775" y="64"/>
                  </a:lnTo>
                  <a:lnTo>
                    <a:pt x="775" y="49"/>
                  </a:lnTo>
                  <a:lnTo>
                    <a:pt x="769" y="36"/>
                  </a:lnTo>
                  <a:lnTo>
                    <a:pt x="758" y="25"/>
                  </a:lnTo>
                  <a:lnTo>
                    <a:pt x="744" y="16"/>
                  </a:lnTo>
                  <a:lnTo>
                    <a:pt x="727" y="7"/>
                  </a:lnTo>
                  <a:lnTo>
                    <a:pt x="710" y="3"/>
                  </a:lnTo>
                  <a:lnTo>
                    <a:pt x="684" y="16"/>
                  </a:lnTo>
                  <a:lnTo>
                    <a:pt x="653" y="26"/>
                  </a:lnTo>
                  <a:lnTo>
                    <a:pt x="618" y="37"/>
                  </a:lnTo>
                  <a:lnTo>
                    <a:pt x="579" y="46"/>
                  </a:lnTo>
                  <a:lnTo>
                    <a:pt x="538" y="53"/>
                  </a:lnTo>
                  <a:lnTo>
                    <a:pt x="493" y="59"/>
                  </a:lnTo>
                  <a:lnTo>
                    <a:pt x="448" y="63"/>
                  </a:lnTo>
                  <a:lnTo>
                    <a:pt x="401" y="65"/>
                  </a:lnTo>
                  <a:lnTo>
                    <a:pt x="355" y="66"/>
                  </a:lnTo>
                  <a:lnTo>
                    <a:pt x="310" y="64"/>
                  </a:lnTo>
                  <a:lnTo>
                    <a:pt x="264" y="60"/>
                  </a:lnTo>
                  <a:lnTo>
                    <a:pt x="221" y="53"/>
                  </a:lnTo>
                  <a:lnTo>
                    <a:pt x="180" y="45"/>
                  </a:lnTo>
                  <a:lnTo>
                    <a:pt x="144" y="33"/>
                  </a:lnTo>
                  <a:lnTo>
                    <a:pt x="109" y="19"/>
                  </a:lnTo>
                  <a:lnTo>
                    <a:pt x="81" y="3"/>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999" name="Freeform 39"/>
            <p:cNvSpPr>
              <a:spLocks/>
            </p:cNvSpPr>
            <p:nvPr/>
          </p:nvSpPr>
          <p:spPr bwMode="auto">
            <a:xfrm>
              <a:off x="4287" y="2279"/>
              <a:ext cx="752" cy="155"/>
            </a:xfrm>
            <a:custGeom>
              <a:avLst/>
              <a:gdLst>
                <a:gd name="T0" fmla="*/ 83 w 752"/>
                <a:gd name="T1" fmla="*/ 3 h 155"/>
                <a:gd name="T2" fmla="*/ 55 w 752"/>
                <a:gd name="T3" fmla="*/ 0 h 155"/>
                <a:gd name="T4" fmla="*/ 34 w 752"/>
                <a:gd name="T5" fmla="*/ 2 h 155"/>
                <a:gd name="T6" fmla="*/ 18 w 752"/>
                <a:gd name="T7" fmla="*/ 9 h 155"/>
                <a:gd name="T8" fmla="*/ 7 w 752"/>
                <a:gd name="T9" fmla="*/ 20 h 155"/>
                <a:gd name="T10" fmla="*/ 0 w 752"/>
                <a:gd name="T11" fmla="*/ 32 h 155"/>
                <a:gd name="T12" fmla="*/ 0 w 752"/>
                <a:gd name="T13" fmla="*/ 49 h 155"/>
                <a:gd name="T14" fmla="*/ 5 w 752"/>
                <a:gd name="T15" fmla="*/ 67 h 155"/>
                <a:gd name="T16" fmla="*/ 15 w 752"/>
                <a:gd name="T17" fmla="*/ 87 h 155"/>
                <a:gd name="T18" fmla="*/ 67 w 752"/>
                <a:gd name="T19" fmla="*/ 103 h 155"/>
                <a:gd name="T20" fmla="*/ 118 w 752"/>
                <a:gd name="T21" fmla="*/ 116 h 155"/>
                <a:gd name="T22" fmla="*/ 167 w 752"/>
                <a:gd name="T23" fmla="*/ 128 h 155"/>
                <a:gd name="T24" fmla="*/ 216 w 752"/>
                <a:gd name="T25" fmla="*/ 137 h 155"/>
                <a:gd name="T26" fmla="*/ 263 w 752"/>
                <a:gd name="T27" fmla="*/ 146 h 155"/>
                <a:gd name="T28" fmla="*/ 307 w 752"/>
                <a:gd name="T29" fmla="*/ 151 h 155"/>
                <a:gd name="T30" fmla="*/ 352 w 752"/>
                <a:gd name="T31" fmla="*/ 154 h 155"/>
                <a:gd name="T32" fmla="*/ 397 w 752"/>
                <a:gd name="T33" fmla="*/ 155 h 155"/>
                <a:gd name="T34" fmla="*/ 439 w 752"/>
                <a:gd name="T35" fmla="*/ 155 h 155"/>
                <a:gd name="T36" fmla="*/ 482 w 752"/>
                <a:gd name="T37" fmla="*/ 151 h 155"/>
                <a:gd name="T38" fmla="*/ 524 w 752"/>
                <a:gd name="T39" fmla="*/ 147 h 155"/>
                <a:gd name="T40" fmla="*/ 565 w 752"/>
                <a:gd name="T41" fmla="*/ 140 h 155"/>
                <a:gd name="T42" fmla="*/ 606 w 752"/>
                <a:gd name="T43" fmla="*/ 130 h 155"/>
                <a:gd name="T44" fmla="*/ 648 w 752"/>
                <a:gd name="T45" fmla="*/ 118 h 155"/>
                <a:gd name="T46" fmla="*/ 688 w 752"/>
                <a:gd name="T47" fmla="*/ 104 h 155"/>
                <a:gd name="T48" fmla="*/ 729 w 752"/>
                <a:gd name="T49" fmla="*/ 89 h 155"/>
                <a:gd name="T50" fmla="*/ 744 w 752"/>
                <a:gd name="T51" fmla="*/ 73 h 155"/>
                <a:gd name="T52" fmla="*/ 751 w 752"/>
                <a:gd name="T53" fmla="*/ 57 h 155"/>
                <a:gd name="T54" fmla="*/ 752 w 752"/>
                <a:gd name="T55" fmla="*/ 44 h 155"/>
                <a:gd name="T56" fmla="*/ 747 w 752"/>
                <a:gd name="T57" fmla="*/ 31 h 155"/>
                <a:gd name="T58" fmla="*/ 737 w 752"/>
                <a:gd name="T59" fmla="*/ 22 h 155"/>
                <a:gd name="T60" fmla="*/ 724 w 752"/>
                <a:gd name="T61" fmla="*/ 12 h 155"/>
                <a:gd name="T62" fmla="*/ 709 w 752"/>
                <a:gd name="T63" fmla="*/ 7 h 155"/>
                <a:gd name="T64" fmla="*/ 692 w 752"/>
                <a:gd name="T65" fmla="*/ 2 h 155"/>
                <a:gd name="T66" fmla="*/ 666 w 752"/>
                <a:gd name="T67" fmla="*/ 14 h 155"/>
                <a:gd name="T68" fmla="*/ 635 w 752"/>
                <a:gd name="T69" fmla="*/ 24 h 155"/>
                <a:gd name="T70" fmla="*/ 601 w 752"/>
                <a:gd name="T71" fmla="*/ 35 h 155"/>
                <a:gd name="T72" fmla="*/ 563 w 752"/>
                <a:gd name="T73" fmla="*/ 43 h 155"/>
                <a:gd name="T74" fmla="*/ 523 w 752"/>
                <a:gd name="T75" fmla="*/ 50 h 155"/>
                <a:gd name="T76" fmla="*/ 482 w 752"/>
                <a:gd name="T77" fmla="*/ 55 h 155"/>
                <a:gd name="T78" fmla="*/ 438 w 752"/>
                <a:gd name="T79" fmla="*/ 60 h 155"/>
                <a:gd name="T80" fmla="*/ 393 w 752"/>
                <a:gd name="T81" fmla="*/ 62 h 155"/>
                <a:gd name="T82" fmla="*/ 350 w 752"/>
                <a:gd name="T83" fmla="*/ 62 h 155"/>
                <a:gd name="T84" fmla="*/ 305 w 752"/>
                <a:gd name="T85" fmla="*/ 61 h 155"/>
                <a:gd name="T86" fmla="*/ 263 w 752"/>
                <a:gd name="T87" fmla="*/ 57 h 155"/>
                <a:gd name="T88" fmla="*/ 221 w 752"/>
                <a:gd name="T89" fmla="*/ 51 h 155"/>
                <a:gd name="T90" fmla="*/ 181 w 752"/>
                <a:gd name="T91" fmla="*/ 43 h 155"/>
                <a:gd name="T92" fmla="*/ 145 w 752"/>
                <a:gd name="T93" fmla="*/ 32 h 155"/>
                <a:gd name="T94" fmla="*/ 112 w 752"/>
                <a:gd name="T95" fmla="*/ 18 h 155"/>
                <a:gd name="T96" fmla="*/ 83 w 752"/>
                <a:gd name="T97" fmla="*/ 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52" h="155">
                  <a:moveTo>
                    <a:pt x="83" y="3"/>
                  </a:moveTo>
                  <a:lnTo>
                    <a:pt x="55" y="0"/>
                  </a:lnTo>
                  <a:lnTo>
                    <a:pt x="34" y="2"/>
                  </a:lnTo>
                  <a:lnTo>
                    <a:pt x="18" y="9"/>
                  </a:lnTo>
                  <a:lnTo>
                    <a:pt x="7" y="20"/>
                  </a:lnTo>
                  <a:lnTo>
                    <a:pt x="0" y="32"/>
                  </a:lnTo>
                  <a:lnTo>
                    <a:pt x="0" y="49"/>
                  </a:lnTo>
                  <a:lnTo>
                    <a:pt x="5" y="67"/>
                  </a:lnTo>
                  <a:lnTo>
                    <a:pt x="15" y="87"/>
                  </a:lnTo>
                  <a:lnTo>
                    <a:pt x="67" y="103"/>
                  </a:lnTo>
                  <a:lnTo>
                    <a:pt x="118" y="116"/>
                  </a:lnTo>
                  <a:lnTo>
                    <a:pt x="167" y="128"/>
                  </a:lnTo>
                  <a:lnTo>
                    <a:pt x="216" y="137"/>
                  </a:lnTo>
                  <a:lnTo>
                    <a:pt x="263" y="146"/>
                  </a:lnTo>
                  <a:lnTo>
                    <a:pt x="307" y="151"/>
                  </a:lnTo>
                  <a:lnTo>
                    <a:pt x="352" y="154"/>
                  </a:lnTo>
                  <a:lnTo>
                    <a:pt x="397" y="155"/>
                  </a:lnTo>
                  <a:lnTo>
                    <a:pt x="439" y="155"/>
                  </a:lnTo>
                  <a:lnTo>
                    <a:pt x="482" y="151"/>
                  </a:lnTo>
                  <a:lnTo>
                    <a:pt x="524" y="147"/>
                  </a:lnTo>
                  <a:lnTo>
                    <a:pt x="565" y="140"/>
                  </a:lnTo>
                  <a:lnTo>
                    <a:pt x="606" y="130"/>
                  </a:lnTo>
                  <a:lnTo>
                    <a:pt x="648" y="118"/>
                  </a:lnTo>
                  <a:lnTo>
                    <a:pt x="688" y="104"/>
                  </a:lnTo>
                  <a:lnTo>
                    <a:pt x="729" y="89"/>
                  </a:lnTo>
                  <a:lnTo>
                    <a:pt x="744" y="73"/>
                  </a:lnTo>
                  <a:lnTo>
                    <a:pt x="751" y="57"/>
                  </a:lnTo>
                  <a:lnTo>
                    <a:pt x="752" y="44"/>
                  </a:lnTo>
                  <a:lnTo>
                    <a:pt x="747" y="31"/>
                  </a:lnTo>
                  <a:lnTo>
                    <a:pt x="737" y="22"/>
                  </a:lnTo>
                  <a:lnTo>
                    <a:pt x="724" y="12"/>
                  </a:lnTo>
                  <a:lnTo>
                    <a:pt x="709" y="7"/>
                  </a:lnTo>
                  <a:lnTo>
                    <a:pt x="692" y="2"/>
                  </a:lnTo>
                  <a:lnTo>
                    <a:pt x="666" y="14"/>
                  </a:lnTo>
                  <a:lnTo>
                    <a:pt x="635" y="24"/>
                  </a:lnTo>
                  <a:lnTo>
                    <a:pt x="601" y="35"/>
                  </a:lnTo>
                  <a:lnTo>
                    <a:pt x="563" y="43"/>
                  </a:lnTo>
                  <a:lnTo>
                    <a:pt x="523" y="50"/>
                  </a:lnTo>
                  <a:lnTo>
                    <a:pt x="482" y="55"/>
                  </a:lnTo>
                  <a:lnTo>
                    <a:pt x="438" y="60"/>
                  </a:lnTo>
                  <a:lnTo>
                    <a:pt x="393" y="62"/>
                  </a:lnTo>
                  <a:lnTo>
                    <a:pt x="350" y="62"/>
                  </a:lnTo>
                  <a:lnTo>
                    <a:pt x="305" y="61"/>
                  </a:lnTo>
                  <a:lnTo>
                    <a:pt x="263" y="57"/>
                  </a:lnTo>
                  <a:lnTo>
                    <a:pt x="221" y="51"/>
                  </a:lnTo>
                  <a:lnTo>
                    <a:pt x="181" y="43"/>
                  </a:lnTo>
                  <a:lnTo>
                    <a:pt x="145" y="32"/>
                  </a:lnTo>
                  <a:lnTo>
                    <a:pt x="112" y="18"/>
                  </a:lnTo>
                  <a:lnTo>
                    <a:pt x="83" y="3"/>
                  </a:lnTo>
                  <a:close/>
                </a:path>
              </a:pathLst>
            </a:custGeom>
            <a:solidFill>
              <a:srgbClr val="93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0" name="Freeform 40"/>
            <p:cNvSpPr>
              <a:spLocks/>
            </p:cNvSpPr>
            <p:nvPr/>
          </p:nvSpPr>
          <p:spPr bwMode="auto">
            <a:xfrm>
              <a:off x="4294" y="2288"/>
              <a:ext cx="731" cy="142"/>
            </a:xfrm>
            <a:custGeom>
              <a:avLst/>
              <a:gdLst>
                <a:gd name="T0" fmla="*/ 85 w 731"/>
                <a:gd name="T1" fmla="*/ 3 h 142"/>
                <a:gd name="T2" fmla="*/ 58 w 731"/>
                <a:gd name="T3" fmla="*/ 0 h 142"/>
                <a:gd name="T4" fmla="*/ 37 w 731"/>
                <a:gd name="T5" fmla="*/ 1 h 142"/>
                <a:gd name="T6" fmla="*/ 19 w 731"/>
                <a:gd name="T7" fmla="*/ 7 h 142"/>
                <a:gd name="T8" fmla="*/ 7 w 731"/>
                <a:gd name="T9" fmla="*/ 15 h 142"/>
                <a:gd name="T10" fmla="*/ 1 w 731"/>
                <a:gd name="T11" fmla="*/ 27 h 142"/>
                <a:gd name="T12" fmla="*/ 0 w 731"/>
                <a:gd name="T13" fmla="*/ 42 h 142"/>
                <a:gd name="T14" fmla="*/ 6 w 731"/>
                <a:gd name="T15" fmla="*/ 59 h 142"/>
                <a:gd name="T16" fmla="*/ 17 w 731"/>
                <a:gd name="T17" fmla="*/ 76 h 142"/>
                <a:gd name="T18" fmla="*/ 65 w 731"/>
                <a:gd name="T19" fmla="*/ 92 h 142"/>
                <a:gd name="T20" fmla="*/ 113 w 731"/>
                <a:gd name="T21" fmla="*/ 106 h 142"/>
                <a:gd name="T22" fmla="*/ 160 w 731"/>
                <a:gd name="T23" fmla="*/ 118 h 142"/>
                <a:gd name="T24" fmla="*/ 206 w 731"/>
                <a:gd name="T25" fmla="*/ 127 h 142"/>
                <a:gd name="T26" fmla="*/ 252 w 731"/>
                <a:gd name="T27" fmla="*/ 134 h 142"/>
                <a:gd name="T28" fmla="*/ 297 w 731"/>
                <a:gd name="T29" fmla="*/ 139 h 142"/>
                <a:gd name="T30" fmla="*/ 340 w 731"/>
                <a:gd name="T31" fmla="*/ 141 h 142"/>
                <a:gd name="T32" fmla="*/ 384 w 731"/>
                <a:gd name="T33" fmla="*/ 142 h 142"/>
                <a:gd name="T34" fmla="*/ 426 w 731"/>
                <a:gd name="T35" fmla="*/ 141 h 142"/>
                <a:gd name="T36" fmla="*/ 469 w 731"/>
                <a:gd name="T37" fmla="*/ 138 h 142"/>
                <a:gd name="T38" fmla="*/ 511 w 731"/>
                <a:gd name="T39" fmla="*/ 133 h 142"/>
                <a:gd name="T40" fmla="*/ 551 w 731"/>
                <a:gd name="T41" fmla="*/ 126 h 142"/>
                <a:gd name="T42" fmla="*/ 592 w 731"/>
                <a:gd name="T43" fmla="*/ 118 h 142"/>
                <a:gd name="T44" fmla="*/ 632 w 731"/>
                <a:gd name="T45" fmla="*/ 107 h 142"/>
                <a:gd name="T46" fmla="*/ 671 w 731"/>
                <a:gd name="T47" fmla="*/ 94 h 142"/>
                <a:gd name="T48" fmla="*/ 710 w 731"/>
                <a:gd name="T49" fmla="*/ 80 h 142"/>
                <a:gd name="T50" fmla="*/ 724 w 731"/>
                <a:gd name="T51" fmla="*/ 65 h 142"/>
                <a:gd name="T52" fmla="*/ 731 w 731"/>
                <a:gd name="T53" fmla="*/ 52 h 142"/>
                <a:gd name="T54" fmla="*/ 731 w 731"/>
                <a:gd name="T55" fmla="*/ 39 h 142"/>
                <a:gd name="T56" fmla="*/ 727 w 731"/>
                <a:gd name="T57" fmla="*/ 28 h 142"/>
                <a:gd name="T58" fmla="*/ 717 w 731"/>
                <a:gd name="T59" fmla="*/ 19 h 142"/>
                <a:gd name="T60" fmla="*/ 705 w 731"/>
                <a:gd name="T61" fmla="*/ 11 h 142"/>
                <a:gd name="T62" fmla="*/ 691 w 731"/>
                <a:gd name="T63" fmla="*/ 5 h 142"/>
                <a:gd name="T64" fmla="*/ 676 w 731"/>
                <a:gd name="T65" fmla="*/ 1 h 142"/>
                <a:gd name="T66" fmla="*/ 649 w 731"/>
                <a:gd name="T67" fmla="*/ 12 h 142"/>
                <a:gd name="T68" fmla="*/ 618 w 731"/>
                <a:gd name="T69" fmla="*/ 22 h 142"/>
                <a:gd name="T70" fmla="*/ 585 w 731"/>
                <a:gd name="T71" fmla="*/ 32 h 142"/>
                <a:gd name="T72" fmla="*/ 549 w 731"/>
                <a:gd name="T73" fmla="*/ 39 h 142"/>
                <a:gd name="T74" fmla="*/ 510 w 731"/>
                <a:gd name="T75" fmla="*/ 46 h 142"/>
                <a:gd name="T76" fmla="*/ 470 w 731"/>
                <a:gd name="T77" fmla="*/ 51 h 142"/>
                <a:gd name="T78" fmla="*/ 429 w 731"/>
                <a:gd name="T79" fmla="*/ 55 h 142"/>
                <a:gd name="T80" fmla="*/ 386 w 731"/>
                <a:gd name="T81" fmla="*/ 56 h 142"/>
                <a:gd name="T82" fmla="*/ 344 w 731"/>
                <a:gd name="T83" fmla="*/ 58 h 142"/>
                <a:gd name="T84" fmla="*/ 302 w 731"/>
                <a:gd name="T85" fmla="*/ 56 h 142"/>
                <a:gd name="T86" fmla="*/ 262 w 731"/>
                <a:gd name="T87" fmla="*/ 53 h 142"/>
                <a:gd name="T88" fmla="*/ 222 w 731"/>
                <a:gd name="T89" fmla="*/ 47 h 142"/>
                <a:gd name="T90" fmla="*/ 183 w 731"/>
                <a:gd name="T91" fmla="*/ 40 h 142"/>
                <a:gd name="T92" fmla="*/ 147 w 731"/>
                <a:gd name="T93" fmla="*/ 31 h 142"/>
                <a:gd name="T94" fmla="*/ 114 w 731"/>
                <a:gd name="T95" fmla="*/ 18 h 142"/>
                <a:gd name="T96" fmla="*/ 85 w 731"/>
                <a:gd name="T97" fmla="*/ 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31" h="142">
                  <a:moveTo>
                    <a:pt x="85" y="3"/>
                  </a:moveTo>
                  <a:lnTo>
                    <a:pt x="58" y="0"/>
                  </a:lnTo>
                  <a:lnTo>
                    <a:pt x="37" y="1"/>
                  </a:lnTo>
                  <a:lnTo>
                    <a:pt x="19" y="7"/>
                  </a:lnTo>
                  <a:lnTo>
                    <a:pt x="7" y="15"/>
                  </a:lnTo>
                  <a:lnTo>
                    <a:pt x="1" y="27"/>
                  </a:lnTo>
                  <a:lnTo>
                    <a:pt x="0" y="42"/>
                  </a:lnTo>
                  <a:lnTo>
                    <a:pt x="6" y="59"/>
                  </a:lnTo>
                  <a:lnTo>
                    <a:pt x="17" y="76"/>
                  </a:lnTo>
                  <a:lnTo>
                    <a:pt x="65" y="92"/>
                  </a:lnTo>
                  <a:lnTo>
                    <a:pt x="113" y="106"/>
                  </a:lnTo>
                  <a:lnTo>
                    <a:pt x="160" y="118"/>
                  </a:lnTo>
                  <a:lnTo>
                    <a:pt x="206" y="127"/>
                  </a:lnTo>
                  <a:lnTo>
                    <a:pt x="252" y="134"/>
                  </a:lnTo>
                  <a:lnTo>
                    <a:pt x="297" y="139"/>
                  </a:lnTo>
                  <a:lnTo>
                    <a:pt x="340" y="141"/>
                  </a:lnTo>
                  <a:lnTo>
                    <a:pt x="384" y="142"/>
                  </a:lnTo>
                  <a:lnTo>
                    <a:pt x="426" y="141"/>
                  </a:lnTo>
                  <a:lnTo>
                    <a:pt x="469" y="138"/>
                  </a:lnTo>
                  <a:lnTo>
                    <a:pt x="511" y="133"/>
                  </a:lnTo>
                  <a:lnTo>
                    <a:pt x="551" y="126"/>
                  </a:lnTo>
                  <a:lnTo>
                    <a:pt x="592" y="118"/>
                  </a:lnTo>
                  <a:lnTo>
                    <a:pt x="632" y="107"/>
                  </a:lnTo>
                  <a:lnTo>
                    <a:pt x="671" y="94"/>
                  </a:lnTo>
                  <a:lnTo>
                    <a:pt x="710" y="80"/>
                  </a:lnTo>
                  <a:lnTo>
                    <a:pt x="724" y="65"/>
                  </a:lnTo>
                  <a:lnTo>
                    <a:pt x="731" y="52"/>
                  </a:lnTo>
                  <a:lnTo>
                    <a:pt x="731" y="39"/>
                  </a:lnTo>
                  <a:lnTo>
                    <a:pt x="727" y="28"/>
                  </a:lnTo>
                  <a:lnTo>
                    <a:pt x="717" y="19"/>
                  </a:lnTo>
                  <a:lnTo>
                    <a:pt x="705" y="11"/>
                  </a:lnTo>
                  <a:lnTo>
                    <a:pt x="691" y="5"/>
                  </a:lnTo>
                  <a:lnTo>
                    <a:pt x="676" y="1"/>
                  </a:lnTo>
                  <a:lnTo>
                    <a:pt x="649" y="12"/>
                  </a:lnTo>
                  <a:lnTo>
                    <a:pt x="618" y="22"/>
                  </a:lnTo>
                  <a:lnTo>
                    <a:pt x="585" y="32"/>
                  </a:lnTo>
                  <a:lnTo>
                    <a:pt x="549" y="39"/>
                  </a:lnTo>
                  <a:lnTo>
                    <a:pt x="510" y="46"/>
                  </a:lnTo>
                  <a:lnTo>
                    <a:pt x="470" y="51"/>
                  </a:lnTo>
                  <a:lnTo>
                    <a:pt x="429" y="55"/>
                  </a:lnTo>
                  <a:lnTo>
                    <a:pt x="386" y="56"/>
                  </a:lnTo>
                  <a:lnTo>
                    <a:pt x="344" y="58"/>
                  </a:lnTo>
                  <a:lnTo>
                    <a:pt x="302" y="56"/>
                  </a:lnTo>
                  <a:lnTo>
                    <a:pt x="262" y="53"/>
                  </a:lnTo>
                  <a:lnTo>
                    <a:pt x="222" y="47"/>
                  </a:lnTo>
                  <a:lnTo>
                    <a:pt x="183" y="40"/>
                  </a:lnTo>
                  <a:lnTo>
                    <a:pt x="147" y="31"/>
                  </a:lnTo>
                  <a:lnTo>
                    <a:pt x="114" y="18"/>
                  </a:lnTo>
                  <a:lnTo>
                    <a:pt x="85" y="3"/>
                  </a:lnTo>
                  <a:close/>
                </a:path>
              </a:pathLst>
            </a:custGeom>
            <a:solidFill>
              <a:srgbClr val="9B5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1" name="Freeform 41"/>
            <p:cNvSpPr>
              <a:spLocks/>
            </p:cNvSpPr>
            <p:nvPr/>
          </p:nvSpPr>
          <p:spPr bwMode="auto">
            <a:xfrm>
              <a:off x="4302" y="2297"/>
              <a:ext cx="708" cy="130"/>
            </a:xfrm>
            <a:custGeom>
              <a:avLst/>
              <a:gdLst>
                <a:gd name="T0" fmla="*/ 86 w 708"/>
                <a:gd name="T1" fmla="*/ 4 h 130"/>
                <a:gd name="T2" fmla="*/ 59 w 708"/>
                <a:gd name="T3" fmla="*/ 0 h 130"/>
                <a:gd name="T4" fmla="*/ 37 w 708"/>
                <a:gd name="T5" fmla="*/ 0 h 130"/>
                <a:gd name="T6" fmla="*/ 20 w 708"/>
                <a:gd name="T7" fmla="*/ 5 h 130"/>
                <a:gd name="T8" fmla="*/ 9 w 708"/>
                <a:gd name="T9" fmla="*/ 12 h 130"/>
                <a:gd name="T10" fmla="*/ 2 w 708"/>
                <a:gd name="T11" fmla="*/ 22 h 130"/>
                <a:gd name="T12" fmla="*/ 0 w 708"/>
                <a:gd name="T13" fmla="*/ 35 h 130"/>
                <a:gd name="T14" fmla="*/ 6 w 708"/>
                <a:gd name="T15" fmla="*/ 49 h 130"/>
                <a:gd name="T16" fmla="*/ 18 w 708"/>
                <a:gd name="T17" fmla="*/ 65 h 130"/>
                <a:gd name="T18" fmla="*/ 63 w 708"/>
                <a:gd name="T19" fmla="*/ 82 h 130"/>
                <a:gd name="T20" fmla="*/ 108 w 708"/>
                <a:gd name="T21" fmla="*/ 95 h 130"/>
                <a:gd name="T22" fmla="*/ 152 w 708"/>
                <a:gd name="T23" fmla="*/ 106 h 130"/>
                <a:gd name="T24" fmla="*/ 196 w 708"/>
                <a:gd name="T25" fmla="*/ 116 h 130"/>
                <a:gd name="T26" fmla="*/ 241 w 708"/>
                <a:gd name="T27" fmla="*/ 122 h 130"/>
                <a:gd name="T28" fmla="*/ 284 w 708"/>
                <a:gd name="T29" fmla="*/ 126 h 130"/>
                <a:gd name="T30" fmla="*/ 328 w 708"/>
                <a:gd name="T31" fmla="*/ 130 h 130"/>
                <a:gd name="T32" fmla="*/ 370 w 708"/>
                <a:gd name="T33" fmla="*/ 130 h 130"/>
                <a:gd name="T34" fmla="*/ 412 w 708"/>
                <a:gd name="T35" fmla="*/ 129 h 130"/>
                <a:gd name="T36" fmla="*/ 455 w 708"/>
                <a:gd name="T37" fmla="*/ 126 h 130"/>
                <a:gd name="T38" fmla="*/ 496 w 708"/>
                <a:gd name="T39" fmla="*/ 120 h 130"/>
                <a:gd name="T40" fmla="*/ 537 w 708"/>
                <a:gd name="T41" fmla="*/ 115 h 130"/>
                <a:gd name="T42" fmla="*/ 576 w 708"/>
                <a:gd name="T43" fmla="*/ 106 h 130"/>
                <a:gd name="T44" fmla="*/ 615 w 708"/>
                <a:gd name="T45" fmla="*/ 96 h 130"/>
                <a:gd name="T46" fmla="*/ 654 w 708"/>
                <a:gd name="T47" fmla="*/ 84 h 130"/>
                <a:gd name="T48" fmla="*/ 690 w 708"/>
                <a:gd name="T49" fmla="*/ 71 h 130"/>
                <a:gd name="T50" fmla="*/ 702 w 708"/>
                <a:gd name="T51" fmla="*/ 57 h 130"/>
                <a:gd name="T52" fmla="*/ 708 w 708"/>
                <a:gd name="T53" fmla="*/ 45 h 130"/>
                <a:gd name="T54" fmla="*/ 708 w 708"/>
                <a:gd name="T55" fmla="*/ 33 h 130"/>
                <a:gd name="T56" fmla="*/ 703 w 708"/>
                <a:gd name="T57" fmla="*/ 24 h 130"/>
                <a:gd name="T58" fmla="*/ 695 w 708"/>
                <a:gd name="T59" fmla="*/ 16 h 130"/>
                <a:gd name="T60" fmla="*/ 684 w 708"/>
                <a:gd name="T61" fmla="*/ 9 h 130"/>
                <a:gd name="T62" fmla="*/ 671 w 708"/>
                <a:gd name="T63" fmla="*/ 4 h 130"/>
                <a:gd name="T64" fmla="*/ 659 w 708"/>
                <a:gd name="T65" fmla="*/ 2 h 130"/>
                <a:gd name="T66" fmla="*/ 631 w 708"/>
                <a:gd name="T67" fmla="*/ 12 h 130"/>
                <a:gd name="T68" fmla="*/ 601 w 708"/>
                <a:gd name="T69" fmla="*/ 22 h 130"/>
                <a:gd name="T70" fmla="*/ 567 w 708"/>
                <a:gd name="T71" fmla="*/ 30 h 130"/>
                <a:gd name="T72" fmla="*/ 531 w 708"/>
                <a:gd name="T73" fmla="*/ 37 h 130"/>
                <a:gd name="T74" fmla="*/ 495 w 708"/>
                <a:gd name="T75" fmla="*/ 44 h 130"/>
                <a:gd name="T76" fmla="*/ 456 w 708"/>
                <a:gd name="T77" fmla="*/ 49 h 130"/>
                <a:gd name="T78" fmla="*/ 417 w 708"/>
                <a:gd name="T79" fmla="*/ 52 h 130"/>
                <a:gd name="T80" fmla="*/ 377 w 708"/>
                <a:gd name="T81" fmla="*/ 53 h 130"/>
                <a:gd name="T82" fmla="*/ 337 w 708"/>
                <a:gd name="T83" fmla="*/ 55 h 130"/>
                <a:gd name="T84" fmla="*/ 297 w 708"/>
                <a:gd name="T85" fmla="*/ 53 h 130"/>
                <a:gd name="T86" fmla="*/ 258 w 708"/>
                <a:gd name="T87" fmla="*/ 50 h 130"/>
                <a:gd name="T88" fmla="*/ 221 w 708"/>
                <a:gd name="T89" fmla="*/ 45 h 130"/>
                <a:gd name="T90" fmla="*/ 184 w 708"/>
                <a:gd name="T91" fmla="*/ 38 h 130"/>
                <a:gd name="T92" fmla="*/ 149 w 708"/>
                <a:gd name="T93" fmla="*/ 29 h 130"/>
                <a:gd name="T94" fmla="*/ 116 w 708"/>
                <a:gd name="T95" fmla="*/ 18 h 130"/>
                <a:gd name="T96" fmla="*/ 86 w 708"/>
                <a:gd name="T97" fmla="*/ 4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08" h="130">
                  <a:moveTo>
                    <a:pt x="86" y="4"/>
                  </a:moveTo>
                  <a:lnTo>
                    <a:pt x="59" y="0"/>
                  </a:lnTo>
                  <a:lnTo>
                    <a:pt x="37" y="0"/>
                  </a:lnTo>
                  <a:lnTo>
                    <a:pt x="20" y="5"/>
                  </a:lnTo>
                  <a:lnTo>
                    <a:pt x="9" y="12"/>
                  </a:lnTo>
                  <a:lnTo>
                    <a:pt x="2" y="22"/>
                  </a:lnTo>
                  <a:lnTo>
                    <a:pt x="0" y="35"/>
                  </a:lnTo>
                  <a:lnTo>
                    <a:pt x="6" y="49"/>
                  </a:lnTo>
                  <a:lnTo>
                    <a:pt x="18" y="65"/>
                  </a:lnTo>
                  <a:lnTo>
                    <a:pt x="63" y="82"/>
                  </a:lnTo>
                  <a:lnTo>
                    <a:pt x="108" y="95"/>
                  </a:lnTo>
                  <a:lnTo>
                    <a:pt x="152" y="106"/>
                  </a:lnTo>
                  <a:lnTo>
                    <a:pt x="196" y="116"/>
                  </a:lnTo>
                  <a:lnTo>
                    <a:pt x="241" y="122"/>
                  </a:lnTo>
                  <a:lnTo>
                    <a:pt x="284" y="126"/>
                  </a:lnTo>
                  <a:lnTo>
                    <a:pt x="328" y="130"/>
                  </a:lnTo>
                  <a:lnTo>
                    <a:pt x="370" y="130"/>
                  </a:lnTo>
                  <a:lnTo>
                    <a:pt x="412" y="129"/>
                  </a:lnTo>
                  <a:lnTo>
                    <a:pt x="455" y="126"/>
                  </a:lnTo>
                  <a:lnTo>
                    <a:pt x="496" y="120"/>
                  </a:lnTo>
                  <a:lnTo>
                    <a:pt x="537" y="115"/>
                  </a:lnTo>
                  <a:lnTo>
                    <a:pt x="576" y="106"/>
                  </a:lnTo>
                  <a:lnTo>
                    <a:pt x="615" y="96"/>
                  </a:lnTo>
                  <a:lnTo>
                    <a:pt x="654" y="84"/>
                  </a:lnTo>
                  <a:lnTo>
                    <a:pt x="690" y="71"/>
                  </a:lnTo>
                  <a:lnTo>
                    <a:pt x="702" y="57"/>
                  </a:lnTo>
                  <a:lnTo>
                    <a:pt x="708" y="45"/>
                  </a:lnTo>
                  <a:lnTo>
                    <a:pt x="708" y="33"/>
                  </a:lnTo>
                  <a:lnTo>
                    <a:pt x="703" y="24"/>
                  </a:lnTo>
                  <a:lnTo>
                    <a:pt x="695" y="16"/>
                  </a:lnTo>
                  <a:lnTo>
                    <a:pt x="684" y="9"/>
                  </a:lnTo>
                  <a:lnTo>
                    <a:pt x="671" y="4"/>
                  </a:lnTo>
                  <a:lnTo>
                    <a:pt x="659" y="2"/>
                  </a:lnTo>
                  <a:lnTo>
                    <a:pt x="631" y="12"/>
                  </a:lnTo>
                  <a:lnTo>
                    <a:pt x="601" y="22"/>
                  </a:lnTo>
                  <a:lnTo>
                    <a:pt x="567" y="30"/>
                  </a:lnTo>
                  <a:lnTo>
                    <a:pt x="531" y="37"/>
                  </a:lnTo>
                  <a:lnTo>
                    <a:pt x="495" y="44"/>
                  </a:lnTo>
                  <a:lnTo>
                    <a:pt x="456" y="49"/>
                  </a:lnTo>
                  <a:lnTo>
                    <a:pt x="417" y="52"/>
                  </a:lnTo>
                  <a:lnTo>
                    <a:pt x="377" y="53"/>
                  </a:lnTo>
                  <a:lnTo>
                    <a:pt x="337" y="55"/>
                  </a:lnTo>
                  <a:lnTo>
                    <a:pt x="297" y="53"/>
                  </a:lnTo>
                  <a:lnTo>
                    <a:pt x="258" y="50"/>
                  </a:lnTo>
                  <a:lnTo>
                    <a:pt x="221" y="45"/>
                  </a:lnTo>
                  <a:lnTo>
                    <a:pt x="184" y="38"/>
                  </a:lnTo>
                  <a:lnTo>
                    <a:pt x="149" y="29"/>
                  </a:lnTo>
                  <a:lnTo>
                    <a:pt x="116" y="18"/>
                  </a:lnTo>
                  <a:lnTo>
                    <a:pt x="86" y="4"/>
                  </a:lnTo>
                  <a:close/>
                </a:path>
              </a:pathLst>
            </a:custGeom>
            <a:solidFill>
              <a:srgbClr val="A35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2" name="Freeform 42"/>
            <p:cNvSpPr>
              <a:spLocks/>
            </p:cNvSpPr>
            <p:nvPr/>
          </p:nvSpPr>
          <p:spPr bwMode="auto">
            <a:xfrm>
              <a:off x="4311" y="2306"/>
              <a:ext cx="685" cy="117"/>
            </a:xfrm>
            <a:custGeom>
              <a:avLst/>
              <a:gdLst>
                <a:gd name="T0" fmla="*/ 88 w 685"/>
                <a:gd name="T1" fmla="*/ 4 h 117"/>
                <a:gd name="T2" fmla="*/ 61 w 685"/>
                <a:gd name="T3" fmla="*/ 1 h 117"/>
                <a:gd name="T4" fmla="*/ 39 w 685"/>
                <a:gd name="T5" fmla="*/ 0 h 117"/>
                <a:gd name="T6" fmla="*/ 21 w 685"/>
                <a:gd name="T7" fmla="*/ 2 h 117"/>
                <a:gd name="T8" fmla="*/ 8 w 685"/>
                <a:gd name="T9" fmla="*/ 8 h 117"/>
                <a:gd name="T10" fmla="*/ 1 w 685"/>
                <a:gd name="T11" fmla="*/ 16 h 117"/>
                <a:gd name="T12" fmla="*/ 0 w 685"/>
                <a:gd name="T13" fmla="*/ 27 h 117"/>
                <a:gd name="T14" fmla="*/ 6 w 685"/>
                <a:gd name="T15" fmla="*/ 40 h 117"/>
                <a:gd name="T16" fmla="*/ 17 w 685"/>
                <a:gd name="T17" fmla="*/ 54 h 117"/>
                <a:gd name="T18" fmla="*/ 59 w 685"/>
                <a:gd name="T19" fmla="*/ 70 h 117"/>
                <a:gd name="T20" fmla="*/ 100 w 685"/>
                <a:gd name="T21" fmla="*/ 83 h 117"/>
                <a:gd name="T22" fmla="*/ 142 w 685"/>
                <a:gd name="T23" fmla="*/ 94 h 117"/>
                <a:gd name="T24" fmla="*/ 185 w 685"/>
                <a:gd name="T25" fmla="*/ 103 h 117"/>
                <a:gd name="T26" fmla="*/ 228 w 685"/>
                <a:gd name="T27" fmla="*/ 109 h 117"/>
                <a:gd name="T28" fmla="*/ 270 w 685"/>
                <a:gd name="T29" fmla="*/ 114 h 117"/>
                <a:gd name="T30" fmla="*/ 314 w 685"/>
                <a:gd name="T31" fmla="*/ 116 h 117"/>
                <a:gd name="T32" fmla="*/ 356 w 685"/>
                <a:gd name="T33" fmla="*/ 117 h 117"/>
                <a:gd name="T34" fmla="*/ 399 w 685"/>
                <a:gd name="T35" fmla="*/ 116 h 117"/>
                <a:gd name="T36" fmla="*/ 440 w 685"/>
                <a:gd name="T37" fmla="*/ 113 h 117"/>
                <a:gd name="T38" fmla="*/ 481 w 685"/>
                <a:gd name="T39" fmla="*/ 108 h 117"/>
                <a:gd name="T40" fmla="*/ 521 w 685"/>
                <a:gd name="T41" fmla="*/ 101 h 117"/>
                <a:gd name="T42" fmla="*/ 560 w 685"/>
                <a:gd name="T43" fmla="*/ 94 h 117"/>
                <a:gd name="T44" fmla="*/ 598 w 685"/>
                <a:gd name="T45" fmla="*/ 84 h 117"/>
                <a:gd name="T46" fmla="*/ 634 w 685"/>
                <a:gd name="T47" fmla="*/ 74 h 117"/>
                <a:gd name="T48" fmla="*/ 670 w 685"/>
                <a:gd name="T49" fmla="*/ 62 h 117"/>
                <a:gd name="T50" fmla="*/ 680 w 685"/>
                <a:gd name="T51" fmla="*/ 50 h 117"/>
                <a:gd name="T52" fmla="*/ 685 w 685"/>
                <a:gd name="T53" fmla="*/ 38 h 117"/>
                <a:gd name="T54" fmla="*/ 685 w 685"/>
                <a:gd name="T55" fmla="*/ 29 h 117"/>
                <a:gd name="T56" fmla="*/ 680 w 685"/>
                <a:gd name="T57" fmla="*/ 21 h 117"/>
                <a:gd name="T58" fmla="*/ 673 w 685"/>
                <a:gd name="T59" fmla="*/ 14 h 117"/>
                <a:gd name="T60" fmla="*/ 664 w 685"/>
                <a:gd name="T61" fmla="*/ 8 h 117"/>
                <a:gd name="T62" fmla="*/ 652 w 685"/>
                <a:gd name="T63" fmla="*/ 3 h 117"/>
                <a:gd name="T64" fmla="*/ 640 w 685"/>
                <a:gd name="T65" fmla="*/ 1 h 117"/>
                <a:gd name="T66" fmla="*/ 612 w 685"/>
                <a:gd name="T67" fmla="*/ 10 h 117"/>
                <a:gd name="T68" fmla="*/ 581 w 685"/>
                <a:gd name="T69" fmla="*/ 20 h 117"/>
                <a:gd name="T70" fmla="*/ 549 w 685"/>
                <a:gd name="T71" fmla="*/ 28 h 117"/>
                <a:gd name="T72" fmla="*/ 515 w 685"/>
                <a:gd name="T73" fmla="*/ 35 h 117"/>
                <a:gd name="T74" fmla="*/ 480 w 685"/>
                <a:gd name="T75" fmla="*/ 41 h 117"/>
                <a:gd name="T76" fmla="*/ 444 w 685"/>
                <a:gd name="T77" fmla="*/ 46 h 117"/>
                <a:gd name="T78" fmla="*/ 406 w 685"/>
                <a:gd name="T79" fmla="*/ 49 h 117"/>
                <a:gd name="T80" fmla="*/ 368 w 685"/>
                <a:gd name="T81" fmla="*/ 50 h 117"/>
                <a:gd name="T82" fmla="*/ 330 w 685"/>
                <a:gd name="T83" fmla="*/ 51 h 117"/>
                <a:gd name="T84" fmla="*/ 293 w 685"/>
                <a:gd name="T85" fmla="*/ 50 h 117"/>
                <a:gd name="T86" fmla="*/ 255 w 685"/>
                <a:gd name="T87" fmla="*/ 47 h 117"/>
                <a:gd name="T88" fmla="*/ 219 w 685"/>
                <a:gd name="T89" fmla="*/ 42 h 117"/>
                <a:gd name="T90" fmla="*/ 183 w 685"/>
                <a:gd name="T91" fmla="*/ 36 h 117"/>
                <a:gd name="T92" fmla="*/ 150 w 685"/>
                <a:gd name="T93" fmla="*/ 28 h 117"/>
                <a:gd name="T94" fmla="*/ 119 w 685"/>
                <a:gd name="T95" fmla="*/ 17 h 117"/>
                <a:gd name="T96" fmla="*/ 88 w 685"/>
                <a:gd name="T97" fmla="*/ 4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85" h="117">
                  <a:moveTo>
                    <a:pt x="88" y="4"/>
                  </a:moveTo>
                  <a:lnTo>
                    <a:pt x="61" y="1"/>
                  </a:lnTo>
                  <a:lnTo>
                    <a:pt x="39" y="0"/>
                  </a:lnTo>
                  <a:lnTo>
                    <a:pt x="21" y="2"/>
                  </a:lnTo>
                  <a:lnTo>
                    <a:pt x="8" y="8"/>
                  </a:lnTo>
                  <a:lnTo>
                    <a:pt x="1" y="16"/>
                  </a:lnTo>
                  <a:lnTo>
                    <a:pt x="0" y="27"/>
                  </a:lnTo>
                  <a:lnTo>
                    <a:pt x="6" y="40"/>
                  </a:lnTo>
                  <a:lnTo>
                    <a:pt x="17" y="54"/>
                  </a:lnTo>
                  <a:lnTo>
                    <a:pt x="59" y="70"/>
                  </a:lnTo>
                  <a:lnTo>
                    <a:pt x="100" y="83"/>
                  </a:lnTo>
                  <a:lnTo>
                    <a:pt x="142" y="94"/>
                  </a:lnTo>
                  <a:lnTo>
                    <a:pt x="185" y="103"/>
                  </a:lnTo>
                  <a:lnTo>
                    <a:pt x="228" y="109"/>
                  </a:lnTo>
                  <a:lnTo>
                    <a:pt x="270" y="114"/>
                  </a:lnTo>
                  <a:lnTo>
                    <a:pt x="314" y="116"/>
                  </a:lnTo>
                  <a:lnTo>
                    <a:pt x="356" y="117"/>
                  </a:lnTo>
                  <a:lnTo>
                    <a:pt x="399" y="116"/>
                  </a:lnTo>
                  <a:lnTo>
                    <a:pt x="440" y="113"/>
                  </a:lnTo>
                  <a:lnTo>
                    <a:pt x="481" y="108"/>
                  </a:lnTo>
                  <a:lnTo>
                    <a:pt x="521" y="101"/>
                  </a:lnTo>
                  <a:lnTo>
                    <a:pt x="560" y="94"/>
                  </a:lnTo>
                  <a:lnTo>
                    <a:pt x="598" y="84"/>
                  </a:lnTo>
                  <a:lnTo>
                    <a:pt x="634" y="74"/>
                  </a:lnTo>
                  <a:lnTo>
                    <a:pt x="670" y="62"/>
                  </a:lnTo>
                  <a:lnTo>
                    <a:pt x="680" y="50"/>
                  </a:lnTo>
                  <a:lnTo>
                    <a:pt x="685" y="38"/>
                  </a:lnTo>
                  <a:lnTo>
                    <a:pt x="685" y="29"/>
                  </a:lnTo>
                  <a:lnTo>
                    <a:pt x="680" y="21"/>
                  </a:lnTo>
                  <a:lnTo>
                    <a:pt x="673" y="14"/>
                  </a:lnTo>
                  <a:lnTo>
                    <a:pt x="664" y="8"/>
                  </a:lnTo>
                  <a:lnTo>
                    <a:pt x="652" y="3"/>
                  </a:lnTo>
                  <a:lnTo>
                    <a:pt x="640" y="1"/>
                  </a:lnTo>
                  <a:lnTo>
                    <a:pt x="612" y="10"/>
                  </a:lnTo>
                  <a:lnTo>
                    <a:pt x="581" y="20"/>
                  </a:lnTo>
                  <a:lnTo>
                    <a:pt x="549" y="28"/>
                  </a:lnTo>
                  <a:lnTo>
                    <a:pt x="515" y="35"/>
                  </a:lnTo>
                  <a:lnTo>
                    <a:pt x="480" y="41"/>
                  </a:lnTo>
                  <a:lnTo>
                    <a:pt x="444" y="46"/>
                  </a:lnTo>
                  <a:lnTo>
                    <a:pt x="406" y="49"/>
                  </a:lnTo>
                  <a:lnTo>
                    <a:pt x="368" y="50"/>
                  </a:lnTo>
                  <a:lnTo>
                    <a:pt x="330" y="51"/>
                  </a:lnTo>
                  <a:lnTo>
                    <a:pt x="293" y="50"/>
                  </a:lnTo>
                  <a:lnTo>
                    <a:pt x="255" y="47"/>
                  </a:lnTo>
                  <a:lnTo>
                    <a:pt x="219" y="42"/>
                  </a:lnTo>
                  <a:lnTo>
                    <a:pt x="183" y="36"/>
                  </a:lnTo>
                  <a:lnTo>
                    <a:pt x="150" y="28"/>
                  </a:lnTo>
                  <a:lnTo>
                    <a:pt x="119" y="17"/>
                  </a:lnTo>
                  <a:lnTo>
                    <a:pt x="88" y="4"/>
                  </a:lnTo>
                  <a:close/>
                </a:path>
              </a:pathLst>
            </a:custGeom>
            <a:solidFill>
              <a:srgbClr val="AA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3" name="Freeform 43"/>
            <p:cNvSpPr>
              <a:spLocks/>
            </p:cNvSpPr>
            <p:nvPr/>
          </p:nvSpPr>
          <p:spPr bwMode="auto">
            <a:xfrm>
              <a:off x="4319" y="2314"/>
              <a:ext cx="663" cy="106"/>
            </a:xfrm>
            <a:custGeom>
              <a:avLst/>
              <a:gdLst>
                <a:gd name="T0" fmla="*/ 89 w 663"/>
                <a:gd name="T1" fmla="*/ 6 h 106"/>
                <a:gd name="T2" fmla="*/ 62 w 663"/>
                <a:gd name="T3" fmla="*/ 1 h 106"/>
                <a:gd name="T4" fmla="*/ 39 w 663"/>
                <a:gd name="T5" fmla="*/ 0 h 106"/>
                <a:gd name="T6" fmla="*/ 21 w 663"/>
                <a:gd name="T7" fmla="*/ 1 h 106"/>
                <a:gd name="T8" fmla="*/ 8 w 663"/>
                <a:gd name="T9" fmla="*/ 5 h 106"/>
                <a:gd name="T10" fmla="*/ 1 w 663"/>
                <a:gd name="T11" fmla="*/ 12 h 106"/>
                <a:gd name="T12" fmla="*/ 0 w 663"/>
                <a:gd name="T13" fmla="*/ 20 h 106"/>
                <a:gd name="T14" fmla="*/ 5 w 663"/>
                <a:gd name="T15" fmla="*/ 30 h 106"/>
                <a:gd name="T16" fmla="*/ 18 w 663"/>
                <a:gd name="T17" fmla="*/ 43 h 106"/>
                <a:gd name="T18" fmla="*/ 55 w 663"/>
                <a:gd name="T19" fmla="*/ 60 h 106"/>
                <a:gd name="T20" fmla="*/ 94 w 663"/>
                <a:gd name="T21" fmla="*/ 73 h 106"/>
                <a:gd name="T22" fmla="*/ 133 w 663"/>
                <a:gd name="T23" fmla="*/ 83 h 106"/>
                <a:gd name="T24" fmla="*/ 174 w 663"/>
                <a:gd name="T25" fmla="*/ 93 h 106"/>
                <a:gd name="T26" fmla="*/ 215 w 663"/>
                <a:gd name="T27" fmla="*/ 99 h 106"/>
                <a:gd name="T28" fmla="*/ 258 w 663"/>
                <a:gd name="T29" fmla="*/ 103 h 106"/>
                <a:gd name="T30" fmla="*/ 300 w 663"/>
                <a:gd name="T31" fmla="*/ 106 h 106"/>
                <a:gd name="T32" fmla="*/ 343 w 663"/>
                <a:gd name="T33" fmla="*/ 106 h 106"/>
                <a:gd name="T34" fmla="*/ 385 w 663"/>
                <a:gd name="T35" fmla="*/ 105 h 106"/>
                <a:gd name="T36" fmla="*/ 426 w 663"/>
                <a:gd name="T37" fmla="*/ 101 h 106"/>
                <a:gd name="T38" fmla="*/ 466 w 663"/>
                <a:gd name="T39" fmla="*/ 96 h 106"/>
                <a:gd name="T40" fmla="*/ 506 w 663"/>
                <a:gd name="T41" fmla="*/ 91 h 106"/>
                <a:gd name="T42" fmla="*/ 545 w 663"/>
                <a:gd name="T43" fmla="*/ 83 h 106"/>
                <a:gd name="T44" fmla="*/ 581 w 663"/>
                <a:gd name="T45" fmla="*/ 74 h 106"/>
                <a:gd name="T46" fmla="*/ 617 w 663"/>
                <a:gd name="T47" fmla="*/ 65 h 106"/>
                <a:gd name="T48" fmla="*/ 650 w 663"/>
                <a:gd name="T49" fmla="*/ 54 h 106"/>
                <a:gd name="T50" fmla="*/ 659 w 663"/>
                <a:gd name="T51" fmla="*/ 43 h 106"/>
                <a:gd name="T52" fmla="*/ 663 w 663"/>
                <a:gd name="T53" fmla="*/ 33 h 106"/>
                <a:gd name="T54" fmla="*/ 663 w 663"/>
                <a:gd name="T55" fmla="*/ 25 h 106"/>
                <a:gd name="T56" fmla="*/ 659 w 663"/>
                <a:gd name="T57" fmla="*/ 18 h 106"/>
                <a:gd name="T58" fmla="*/ 652 w 663"/>
                <a:gd name="T59" fmla="*/ 12 h 106"/>
                <a:gd name="T60" fmla="*/ 644 w 663"/>
                <a:gd name="T61" fmla="*/ 7 h 106"/>
                <a:gd name="T62" fmla="*/ 633 w 663"/>
                <a:gd name="T63" fmla="*/ 3 h 106"/>
                <a:gd name="T64" fmla="*/ 623 w 663"/>
                <a:gd name="T65" fmla="*/ 1 h 106"/>
                <a:gd name="T66" fmla="*/ 594 w 663"/>
                <a:gd name="T67" fmla="*/ 10 h 106"/>
                <a:gd name="T68" fmla="*/ 564 w 663"/>
                <a:gd name="T69" fmla="*/ 19 h 106"/>
                <a:gd name="T70" fmla="*/ 532 w 663"/>
                <a:gd name="T71" fmla="*/ 27 h 106"/>
                <a:gd name="T72" fmla="*/ 499 w 663"/>
                <a:gd name="T73" fmla="*/ 33 h 106"/>
                <a:gd name="T74" fmla="*/ 465 w 663"/>
                <a:gd name="T75" fmla="*/ 39 h 106"/>
                <a:gd name="T76" fmla="*/ 431 w 663"/>
                <a:gd name="T77" fmla="*/ 43 h 106"/>
                <a:gd name="T78" fmla="*/ 395 w 663"/>
                <a:gd name="T79" fmla="*/ 46 h 106"/>
                <a:gd name="T80" fmla="*/ 360 w 663"/>
                <a:gd name="T81" fmla="*/ 48 h 106"/>
                <a:gd name="T82" fmla="*/ 325 w 663"/>
                <a:gd name="T83" fmla="*/ 48 h 106"/>
                <a:gd name="T84" fmla="*/ 288 w 663"/>
                <a:gd name="T85" fmla="*/ 47 h 106"/>
                <a:gd name="T86" fmla="*/ 254 w 663"/>
                <a:gd name="T87" fmla="*/ 45 h 106"/>
                <a:gd name="T88" fmla="*/ 219 w 663"/>
                <a:gd name="T89" fmla="*/ 41 h 106"/>
                <a:gd name="T90" fmla="*/ 185 w 663"/>
                <a:gd name="T91" fmla="*/ 35 h 106"/>
                <a:gd name="T92" fmla="*/ 152 w 663"/>
                <a:gd name="T93" fmla="*/ 27 h 106"/>
                <a:gd name="T94" fmla="*/ 120 w 663"/>
                <a:gd name="T95" fmla="*/ 18 h 106"/>
                <a:gd name="T96" fmla="*/ 89 w 663"/>
                <a:gd name="T97" fmla="*/ 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63" h="106">
                  <a:moveTo>
                    <a:pt x="89" y="6"/>
                  </a:moveTo>
                  <a:lnTo>
                    <a:pt x="62" y="1"/>
                  </a:lnTo>
                  <a:lnTo>
                    <a:pt x="39" y="0"/>
                  </a:lnTo>
                  <a:lnTo>
                    <a:pt x="21" y="1"/>
                  </a:lnTo>
                  <a:lnTo>
                    <a:pt x="8" y="5"/>
                  </a:lnTo>
                  <a:lnTo>
                    <a:pt x="1" y="12"/>
                  </a:lnTo>
                  <a:lnTo>
                    <a:pt x="0" y="20"/>
                  </a:lnTo>
                  <a:lnTo>
                    <a:pt x="5" y="30"/>
                  </a:lnTo>
                  <a:lnTo>
                    <a:pt x="18" y="43"/>
                  </a:lnTo>
                  <a:lnTo>
                    <a:pt x="55" y="60"/>
                  </a:lnTo>
                  <a:lnTo>
                    <a:pt x="94" y="73"/>
                  </a:lnTo>
                  <a:lnTo>
                    <a:pt x="133" y="83"/>
                  </a:lnTo>
                  <a:lnTo>
                    <a:pt x="174" y="93"/>
                  </a:lnTo>
                  <a:lnTo>
                    <a:pt x="215" y="99"/>
                  </a:lnTo>
                  <a:lnTo>
                    <a:pt x="258" y="103"/>
                  </a:lnTo>
                  <a:lnTo>
                    <a:pt x="300" y="106"/>
                  </a:lnTo>
                  <a:lnTo>
                    <a:pt x="343" y="106"/>
                  </a:lnTo>
                  <a:lnTo>
                    <a:pt x="385" y="105"/>
                  </a:lnTo>
                  <a:lnTo>
                    <a:pt x="426" y="101"/>
                  </a:lnTo>
                  <a:lnTo>
                    <a:pt x="466" y="96"/>
                  </a:lnTo>
                  <a:lnTo>
                    <a:pt x="506" y="91"/>
                  </a:lnTo>
                  <a:lnTo>
                    <a:pt x="545" y="83"/>
                  </a:lnTo>
                  <a:lnTo>
                    <a:pt x="581" y="74"/>
                  </a:lnTo>
                  <a:lnTo>
                    <a:pt x="617" y="65"/>
                  </a:lnTo>
                  <a:lnTo>
                    <a:pt x="650" y="54"/>
                  </a:lnTo>
                  <a:lnTo>
                    <a:pt x="659" y="43"/>
                  </a:lnTo>
                  <a:lnTo>
                    <a:pt x="663" y="33"/>
                  </a:lnTo>
                  <a:lnTo>
                    <a:pt x="663" y="25"/>
                  </a:lnTo>
                  <a:lnTo>
                    <a:pt x="659" y="18"/>
                  </a:lnTo>
                  <a:lnTo>
                    <a:pt x="652" y="12"/>
                  </a:lnTo>
                  <a:lnTo>
                    <a:pt x="644" y="7"/>
                  </a:lnTo>
                  <a:lnTo>
                    <a:pt x="633" y="3"/>
                  </a:lnTo>
                  <a:lnTo>
                    <a:pt x="623" y="1"/>
                  </a:lnTo>
                  <a:lnTo>
                    <a:pt x="594" y="10"/>
                  </a:lnTo>
                  <a:lnTo>
                    <a:pt x="564" y="19"/>
                  </a:lnTo>
                  <a:lnTo>
                    <a:pt x="532" y="27"/>
                  </a:lnTo>
                  <a:lnTo>
                    <a:pt x="499" y="33"/>
                  </a:lnTo>
                  <a:lnTo>
                    <a:pt x="465" y="39"/>
                  </a:lnTo>
                  <a:lnTo>
                    <a:pt x="431" y="43"/>
                  </a:lnTo>
                  <a:lnTo>
                    <a:pt x="395" y="46"/>
                  </a:lnTo>
                  <a:lnTo>
                    <a:pt x="360" y="48"/>
                  </a:lnTo>
                  <a:lnTo>
                    <a:pt x="325" y="48"/>
                  </a:lnTo>
                  <a:lnTo>
                    <a:pt x="288" y="47"/>
                  </a:lnTo>
                  <a:lnTo>
                    <a:pt x="254" y="45"/>
                  </a:lnTo>
                  <a:lnTo>
                    <a:pt x="219" y="41"/>
                  </a:lnTo>
                  <a:lnTo>
                    <a:pt x="185" y="35"/>
                  </a:lnTo>
                  <a:lnTo>
                    <a:pt x="152" y="27"/>
                  </a:lnTo>
                  <a:lnTo>
                    <a:pt x="120" y="18"/>
                  </a:lnTo>
                  <a:lnTo>
                    <a:pt x="89" y="6"/>
                  </a:lnTo>
                  <a:close/>
                </a:path>
              </a:pathLst>
            </a:custGeom>
            <a:solidFill>
              <a:srgbClr val="B26D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4" name="Freeform 44"/>
            <p:cNvSpPr>
              <a:spLocks/>
            </p:cNvSpPr>
            <p:nvPr/>
          </p:nvSpPr>
          <p:spPr bwMode="auto">
            <a:xfrm>
              <a:off x="4327" y="2322"/>
              <a:ext cx="641" cy="94"/>
            </a:xfrm>
            <a:custGeom>
              <a:avLst/>
              <a:gdLst>
                <a:gd name="T0" fmla="*/ 91 w 641"/>
                <a:gd name="T1" fmla="*/ 7 h 94"/>
                <a:gd name="T2" fmla="*/ 64 w 641"/>
                <a:gd name="T3" fmla="*/ 2 h 94"/>
                <a:gd name="T4" fmla="*/ 40 w 641"/>
                <a:gd name="T5" fmla="*/ 0 h 94"/>
                <a:gd name="T6" fmla="*/ 21 w 641"/>
                <a:gd name="T7" fmla="*/ 0 h 94"/>
                <a:gd name="T8" fmla="*/ 8 w 641"/>
                <a:gd name="T9" fmla="*/ 2 h 94"/>
                <a:gd name="T10" fmla="*/ 1 w 641"/>
                <a:gd name="T11" fmla="*/ 7 h 94"/>
                <a:gd name="T12" fmla="*/ 0 w 641"/>
                <a:gd name="T13" fmla="*/ 13 h 94"/>
                <a:gd name="T14" fmla="*/ 6 w 641"/>
                <a:gd name="T15" fmla="*/ 22 h 94"/>
                <a:gd name="T16" fmla="*/ 19 w 641"/>
                <a:gd name="T17" fmla="*/ 33 h 94"/>
                <a:gd name="T18" fmla="*/ 52 w 641"/>
                <a:gd name="T19" fmla="*/ 50 h 94"/>
                <a:gd name="T20" fmla="*/ 88 w 641"/>
                <a:gd name="T21" fmla="*/ 64 h 94"/>
                <a:gd name="T22" fmla="*/ 126 w 641"/>
                <a:gd name="T23" fmla="*/ 74 h 94"/>
                <a:gd name="T24" fmla="*/ 165 w 641"/>
                <a:gd name="T25" fmla="*/ 83 h 94"/>
                <a:gd name="T26" fmla="*/ 205 w 641"/>
                <a:gd name="T27" fmla="*/ 88 h 94"/>
                <a:gd name="T28" fmla="*/ 246 w 641"/>
                <a:gd name="T29" fmla="*/ 93 h 94"/>
                <a:gd name="T30" fmla="*/ 287 w 641"/>
                <a:gd name="T31" fmla="*/ 94 h 94"/>
                <a:gd name="T32" fmla="*/ 330 w 641"/>
                <a:gd name="T33" fmla="*/ 94 h 94"/>
                <a:gd name="T34" fmla="*/ 371 w 641"/>
                <a:gd name="T35" fmla="*/ 93 h 94"/>
                <a:gd name="T36" fmla="*/ 412 w 641"/>
                <a:gd name="T37" fmla="*/ 90 h 94"/>
                <a:gd name="T38" fmla="*/ 452 w 641"/>
                <a:gd name="T39" fmla="*/ 85 h 94"/>
                <a:gd name="T40" fmla="*/ 491 w 641"/>
                <a:gd name="T41" fmla="*/ 79 h 94"/>
                <a:gd name="T42" fmla="*/ 529 w 641"/>
                <a:gd name="T43" fmla="*/ 72 h 94"/>
                <a:gd name="T44" fmla="*/ 565 w 641"/>
                <a:gd name="T45" fmla="*/ 64 h 94"/>
                <a:gd name="T46" fmla="*/ 599 w 641"/>
                <a:gd name="T47" fmla="*/ 55 h 94"/>
                <a:gd name="T48" fmla="*/ 630 w 641"/>
                <a:gd name="T49" fmla="*/ 46 h 94"/>
                <a:gd name="T50" fmla="*/ 637 w 641"/>
                <a:gd name="T51" fmla="*/ 37 h 94"/>
                <a:gd name="T52" fmla="*/ 641 w 641"/>
                <a:gd name="T53" fmla="*/ 28 h 94"/>
                <a:gd name="T54" fmla="*/ 639 w 641"/>
                <a:gd name="T55" fmla="*/ 21 h 94"/>
                <a:gd name="T56" fmla="*/ 636 w 641"/>
                <a:gd name="T57" fmla="*/ 15 h 94"/>
                <a:gd name="T58" fmla="*/ 630 w 641"/>
                <a:gd name="T59" fmla="*/ 10 h 94"/>
                <a:gd name="T60" fmla="*/ 623 w 641"/>
                <a:gd name="T61" fmla="*/ 6 h 94"/>
                <a:gd name="T62" fmla="*/ 614 w 641"/>
                <a:gd name="T63" fmla="*/ 4 h 94"/>
                <a:gd name="T64" fmla="*/ 604 w 641"/>
                <a:gd name="T65" fmla="*/ 2 h 94"/>
                <a:gd name="T66" fmla="*/ 575 w 641"/>
                <a:gd name="T67" fmla="*/ 11 h 94"/>
                <a:gd name="T68" fmla="*/ 545 w 641"/>
                <a:gd name="T69" fmla="*/ 19 h 94"/>
                <a:gd name="T70" fmla="*/ 515 w 641"/>
                <a:gd name="T71" fmla="*/ 26 h 94"/>
                <a:gd name="T72" fmla="*/ 483 w 641"/>
                <a:gd name="T73" fmla="*/ 32 h 94"/>
                <a:gd name="T74" fmla="*/ 451 w 641"/>
                <a:gd name="T75" fmla="*/ 37 h 94"/>
                <a:gd name="T76" fmla="*/ 418 w 641"/>
                <a:gd name="T77" fmla="*/ 40 h 94"/>
                <a:gd name="T78" fmla="*/ 385 w 641"/>
                <a:gd name="T79" fmla="*/ 44 h 94"/>
                <a:gd name="T80" fmla="*/ 351 w 641"/>
                <a:gd name="T81" fmla="*/ 45 h 94"/>
                <a:gd name="T82" fmla="*/ 318 w 641"/>
                <a:gd name="T83" fmla="*/ 45 h 94"/>
                <a:gd name="T84" fmla="*/ 285 w 641"/>
                <a:gd name="T85" fmla="*/ 45 h 94"/>
                <a:gd name="T86" fmla="*/ 251 w 641"/>
                <a:gd name="T87" fmla="*/ 42 h 94"/>
                <a:gd name="T88" fmla="*/ 218 w 641"/>
                <a:gd name="T89" fmla="*/ 39 h 94"/>
                <a:gd name="T90" fmla="*/ 185 w 641"/>
                <a:gd name="T91" fmla="*/ 33 h 94"/>
                <a:gd name="T92" fmla="*/ 153 w 641"/>
                <a:gd name="T93" fmla="*/ 26 h 94"/>
                <a:gd name="T94" fmla="*/ 121 w 641"/>
                <a:gd name="T95" fmla="*/ 18 h 94"/>
                <a:gd name="T96" fmla="*/ 91 w 641"/>
                <a:gd name="T97" fmla="*/ 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1" h="94">
                  <a:moveTo>
                    <a:pt x="91" y="7"/>
                  </a:moveTo>
                  <a:lnTo>
                    <a:pt x="64" y="2"/>
                  </a:lnTo>
                  <a:lnTo>
                    <a:pt x="40" y="0"/>
                  </a:lnTo>
                  <a:lnTo>
                    <a:pt x="21" y="0"/>
                  </a:lnTo>
                  <a:lnTo>
                    <a:pt x="8" y="2"/>
                  </a:lnTo>
                  <a:lnTo>
                    <a:pt x="1" y="7"/>
                  </a:lnTo>
                  <a:lnTo>
                    <a:pt x="0" y="13"/>
                  </a:lnTo>
                  <a:lnTo>
                    <a:pt x="6" y="22"/>
                  </a:lnTo>
                  <a:lnTo>
                    <a:pt x="19" y="33"/>
                  </a:lnTo>
                  <a:lnTo>
                    <a:pt x="52" y="50"/>
                  </a:lnTo>
                  <a:lnTo>
                    <a:pt x="88" y="64"/>
                  </a:lnTo>
                  <a:lnTo>
                    <a:pt x="126" y="74"/>
                  </a:lnTo>
                  <a:lnTo>
                    <a:pt x="165" y="83"/>
                  </a:lnTo>
                  <a:lnTo>
                    <a:pt x="205" y="88"/>
                  </a:lnTo>
                  <a:lnTo>
                    <a:pt x="246" y="93"/>
                  </a:lnTo>
                  <a:lnTo>
                    <a:pt x="287" y="94"/>
                  </a:lnTo>
                  <a:lnTo>
                    <a:pt x="330" y="94"/>
                  </a:lnTo>
                  <a:lnTo>
                    <a:pt x="371" y="93"/>
                  </a:lnTo>
                  <a:lnTo>
                    <a:pt x="412" y="90"/>
                  </a:lnTo>
                  <a:lnTo>
                    <a:pt x="452" y="85"/>
                  </a:lnTo>
                  <a:lnTo>
                    <a:pt x="491" y="79"/>
                  </a:lnTo>
                  <a:lnTo>
                    <a:pt x="529" y="72"/>
                  </a:lnTo>
                  <a:lnTo>
                    <a:pt x="565" y="64"/>
                  </a:lnTo>
                  <a:lnTo>
                    <a:pt x="599" y="55"/>
                  </a:lnTo>
                  <a:lnTo>
                    <a:pt x="630" y="46"/>
                  </a:lnTo>
                  <a:lnTo>
                    <a:pt x="637" y="37"/>
                  </a:lnTo>
                  <a:lnTo>
                    <a:pt x="641" y="28"/>
                  </a:lnTo>
                  <a:lnTo>
                    <a:pt x="639" y="21"/>
                  </a:lnTo>
                  <a:lnTo>
                    <a:pt x="636" y="15"/>
                  </a:lnTo>
                  <a:lnTo>
                    <a:pt x="630" y="10"/>
                  </a:lnTo>
                  <a:lnTo>
                    <a:pt x="623" y="6"/>
                  </a:lnTo>
                  <a:lnTo>
                    <a:pt x="614" y="4"/>
                  </a:lnTo>
                  <a:lnTo>
                    <a:pt x="604" y="2"/>
                  </a:lnTo>
                  <a:lnTo>
                    <a:pt x="575" y="11"/>
                  </a:lnTo>
                  <a:lnTo>
                    <a:pt x="545" y="19"/>
                  </a:lnTo>
                  <a:lnTo>
                    <a:pt x="515" y="26"/>
                  </a:lnTo>
                  <a:lnTo>
                    <a:pt x="483" y="32"/>
                  </a:lnTo>
                  <a:lnTo>
                    <a:pt x="451" y="37"/>
                  </a:lnTo>
                  <a:lnTo>
                    <a:pt x="418" y="40"/>
                  </a:lnTo>
                  <a:lnTo>
                    <a:pt x="385" y="44"/>
                  </a:lnTo>
                  <a:lnTo>
                    <a:pt x="351" y="45"/>
                  </a:lnTo>
                  <a:lnTo>
                    <a:pt x="318" y="45"/>
                  </a:lnTo>
                  <a:lnTo>
                    <a:pt x="285" y="45"/>
                  </a:lnTo>
                  <a:lnTo>
                    <a:pt x="251" y="42"/>
                  </a:lnTo>
                  <a:lnTo>
                    <a:pt x="218" y="39"/>
                  </a:lnTo>
                  <a:lnTo>
                    <a:pt x="185" y="33"/>
                  </a:lnTo>
                  <a:lnTo>
                    <a:pt x="153" y="26"/>
                  </a:lnTo>
                  <a:lnTo>
                    <a:pt x="121" y="18"/>
                  </a:lnTo>
                  <a:lnTo>
                    <a:pt x="91" y="7"/>
                  </a:lnTo>
                  <a:close/>
                </a:path>
              </a:pathLst>
            </a:custGeom>
            <a:solidFill>
              <a:srgbClr val="BA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5" name="Freeform 45"/>
            <p:cNvSpPr>
              <a:spLocks/>
            </p:cNvSpPr>
            <p:nvPr/>
          </p:nvSpPr>
          <p:spPr bwMode="auto">
            <a:xfrm>
              <a:off x="4334" y="2329"/>
              <a:ext cx="618" cy="84"/>
            </a:xfrm>
            <a:custGeom>
              <a:avLst/>
              <a:gdLst>
                <a:gd name="T0" fmla="*/ 93 w 618"/>
                <a:gd name="T1" fmla="*/ 10 h 84"/>
                <a:gd name="T2" fmla="*/ 66 w 618"/>
                <a:gd name="T3" fmla="*/ 5 h 84"/>
                <a:gd name="T4" fmla="*/ 43 w 618"/>
                <a:gd name="T5" fmla="*/ 1 h 84"/>
                <a:gd name="T6" fmla="*/ 24 w 618"/>
                <a:gd name="T7" fmla="*/ 0 h 84"/>
                <a:gd name="T8" fmla="*/ 10 w 618"/>
                <a:gd name="T9" fmla="*/ 1 h 84"/>
                <a:gd name="T10" fmla="*/ 1 w 618"/>
                <a:gd name="T11" fmla="*/ 4 h 84"/>
                <a:gd name="T12" fmla="*/ 0 w 618"/>
                <a:gd name="T13" fmla="*/ 8 h 84"/>
                <a:gd name="T14" fmla="*/ 6 w 618"/>
                <a:gd name="T15" fmla="*/ 15 h 84"/>
                <a:gd name="T16" fmla="*/ 20 w 618"/>
                <a:gd name="T17" fmla="*/ 25 h 84"/>
                <a:gd name="T18" fmla="*/ 50 w 618"/>
                <a:gd name="T19" fmla="*/ 41 h 84"/>
                <a:gd name="T20" fmla="*/ 83 w 618"/>
                <a:gd name="T21" fmla="*/ 54 h 84"/>
                <a:gd name="T22" fmla="*/ 118 w 618"/>
                <a:gd name="T23" fmla="*/ 65 h 84"/>
                <a:gd name="T24" fmla="*/ 154 w 618"/>
                <a:gd name="T25" fmla="*/ 73 h 84"/>
                <a:gd name="T26" fmla="*/ 194 w 618"/>
                <a:gd name="T27" fmla="*/ 79 h 84"/>
                <a:gd name="T28" fmla="*/ 235 w 618"/>
                <a:gd name="T29" fmla="*/ 83 h 84"/>
                <a:gd name="T30" fmla="*/ 276 w 618"/>
                <a:gd name="T31" fmla="*/ 84 h 84"/>
                <a:gd name="T32" fmla="*/ 317 w 618"/>
                <a:gd name="T33" fmla="*/ 84 h 84"/>
                <a:gd name="T34" fmla="*/ 358 w 618"/>
                <a:gd name="T35" fmla="*/ 81 h 84"/>
                <a:gd name="T36" fmla="*/ 399 w 618"/>
                <a:gd name="T37" fmla="*/ 79 h 84"/>
                <a:gd name="T38" fmla="*/ 439 w 618"/>
                <a:gd name="T39" fmla="*/ 74 h 84"/>
                <a:gd name="T40" fmla="*/ 478 w 618"/>
                <a:gd name="T41" fmla="*/ 68 h 84"/>
                <a:gd name="T42" fmla="*/ 515 w 618"/>
                <a:gd name="T43" fmla="*/ 61 h 84"/>
                <a:gd name="T44" fmla="*/ 550 w 618"/>
                <a:gd name="T45" fmla="*/ 54 h 84"/>
                <a:gd name="T46" fmla="*/ 582 w 618"/>
                <a:gd name="T47" fmla="*/ 47 h 84"/>
                <a:gd name="T48" fmla="*/ 611 w 618"/>
                <a:gd name="T49" fmla="*/ 39 h 84"/>
                <a:gd name="T50" fmla="*/ 617 w 618"/>
                <a:gd name="T51" fmla="*/ 31 h 84"/>
                <a:gd name="T52" fmla="*/ 618 w 618"/>
                <a:gd name="T53" fmla="*/ 24 h 84"/>
                <a:gd name="T54" fmla="*/ 618 w 618"/>
                <a:gd name="T55" fmla="*/ 18 h 84"/>
                <a:gd name="T56" fmla="*/ 615 w 618"/>
                <a:gd name="T57" fmla="*/ 13 h 84"/>
                <a:gd name="T58" fmla="*/ 610 w 618"/>
                <a:gd name="T59" fmla="*/ 8 h 84"/>
                <a:gd name="T60" fmla="*/ 603 w 618"/>
                <a:gd name="T61" fmla="*/ 6 h 84"/>
                <a:gd name="T62" fmla="*/ 596 w 618"/>
                <a:gd name="T63" fmla="*/ 5 h 84"/>
                <a:gd name="T64" fmla="*/ 588 w 618"/>
                <a:gd name="T65" fmla="*/ 4 h 84"/>
                <a:gd name="T66" fmla="*/ 558 w 618"/>
                <a:gd name="T67" fmla="*/ 12 h 84"/>
                <a:gd name="T68" fmla="*/ 529 w 618"/>
                <a:gd name="T69" fmla="*/ 19 h 84"/>
                <a:gd name="T70" fmla="*/ 498 w 618"/>
                <a:gd name="T71" fmla="*/ 25 h 84"/>
                <a:gd name="T72" fmla="*/ 468 w 618"/>
                <a:gd name="T73" fmla="*/ 31 h 84"/>
                <a:gd name="T74" fmla="*/ 437 w 618"/>
                <a:gd name="T75" fmla="*/ 35 h 84"/>
                <a:gd name="T76" fmla="*/ 406 w 618"/>
                <a:gd name="T77" fmla="*/ 39 h 84"/>
                <a:gd name="T78" fmla="*/ 375 w 618"/>
                <a:gd name="T79" fmla="*/ 41 h 84"/>
                <a:gd name="T80" fmla="*/ 344 w 618"/>
                <a:gd name="T81" fmla="*/ 44 h 84"/>
                <a:gd name="T82" fmla="*/ 312 w 618"/>
                <a:gd name="T83" fmla="*/ 44 h 84"/>
                <a:gd name="T84" fmla="*/ 282 w 618"/>
                <a:gd name="T85" fmla="*/ 43 h 84"/>
                <a:gd name="T86" fmla="*/ 250 w 618"/>
                <a:gd name="T87" fmla="*/ 41 h 84"/>
                <a:gd name="T88" fmla="*/ 218 w 618"/>
                <a:gd name="T89" fmla="*/ 38 h 84"/>
                <a:gd name="T90" fmla="*/ 187 w 618"/>
                <a:gd name="T91" fmla="*/ 33 h 84"/>
                <a:gd name="T92" fmla="*/ 156 w 618"/>
                <a:gd name="T93" fmla="*/ 27 h 84"/>
                <a:gd name="T94" fmla="*/ 124 w 618"/>
                <a:gd name="T95" fmla="*/ 19 h 84"/>
                <a:gd name="T96" fmla="*/ 93 w 618"/>
                <a:gd name="T97" fmla="*/ 1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18" h="84">
                  <a:moveTo>
                    <a:pt x="93" y="10"/>
                  </a:moveTo>
                  <a:lnTo>
                    <a:pt x="66" y="5"/>
                  </a:lnTo>
                  <a:lnTo>
                    <a:pt x="43" y="1"/>
                  </a:lnTo>
                  <a:lnTo>
                    <a:pt x="24" y="0"/>
                  </a:lnTo>
                  <a:lnTo>
                    <a:pt x="10" y="1"/>
                  </a:lnTo>
                  <a:lnTo>
                    <a:pt x="1" y="4"/>
                  </a:lnTo>
                  <a:lnTo>
                    <a:pt x="0" y="8"/>
                  </a:lnTo>
                  <a:lnTo>
                    <a:pt x="6" y="15"/>
                  </a:lnTo>
                  <a:lnTo>
                    <a:pt x="20" y="25"/>
                  </a:lnTo>
                  <a:lnTo>
                    <a:pt x="50" y="41"/>
                  </a:lnTo>
                  <a:lnTo>
                    <a:pt x="83" y="54"/>
                  </a:lnTo>
                  <a:lnTo>
                    <a:pt x="118" y="65"/>
                  </a:lnTo>
                  <a:lnTo>
                    <a:pt x="154" y="73"/>
                  </a:lnTo>
                  <a:lnTo>
                    <a:pt x="194" y="79"/>
                  </a:lnTo>
                  <a:lnTo>
                    <a:pt x="235" y="83"/>
                  </a:lnTo>
                  <a:lnTo>
                    <a:pt x="276" y="84"/>
                  </a:lnTo>
                  <a:lnTo>
                    <a:pt x="317" y="84"/>
                  </a:lnTo>
                  <a:lnTo>
                    <a:pt x="358" y="81"/>
                  </a:lnTo>
                  <a:lnTo>
                    <a:pt x="399" y="79"/>
                  </a:lnTo>
                  <a:lnTo>
                    <a:pt x="439" y="74"/>
                  </a:lnTo>
                  <a:lnTo>
                    <a:pt x="478" y="68"/>
                  </a:lnTo>
                  <a:lnTo>
                    <a:pt x="515" y="61"/>
                  </a:lnTo>
                  <a:lnTo>
                    <a:pt x="550" y="54"/>
                  </a:lnTo>
                  <a:lnTo>
                    <a:pt x="582" y="47"/>
                  </a:lnTo>
                  <a:lnTo>
                    <a:pt x="611" y="39"/>
                  </a:lnTo>
                  <a:lnTo>
                    <a:pt x="617" y="31"/>
                  </a:lnTo>
                  <a:lnTo>
                    <a:pt x="618" y="24"/>
                  </a:lnTo>
                  <a:lnTo>
                    <a:pt x="618" y="18"/>
                  </a:lnTo>
                  <a:lnTo>
                    <a:pt x="615" y="13"/>
                  </a:lnTo>
                  <a:lnTo>
                    <a:pt x="610" y="8"/>
                  </a:lnTo>
                  <a:lnTo>
                    <a:pt x="603" y="6"/>
                  </a:lnTo>
                  <a:lnTo>
                    <a:pt x="596" y="5"/>
                  </a:lnTo>
                  <a:lnTo>
                    <a:pt x="588" y="4"/>
                  </a:lnTo>
                  <a:lnTo>
                    <a:pt x="558" y="12"/>
                  </a:lnTo>
                  <a:lnTo>
                    <a:pt x="529" y="19"/>
                  </a:lnTo>
                  <a:lnTo>
                    <a:pt x="498" y="25"/>
                  </a:lnTo>
                  <a:lnTo>
                    <a:pt x="468" y="31"/>
                  </a:lnTo>
                  <a:lnTo>
                    <a:pt x="437" y="35"/>
                  </a:lnTo>
                  <a:lnTo>
                    <a:pt x="406" y="39"/>
                  </a:lnTo>
                  <a:lnTo>
                    <a:pt x="375" y="41"/>
                  </a:lnTo>
                  <a:lnTo>
                    <a:pt x="344" y="44"/>
                  </a:lnTo>
                  <a:lnTo>
                    <a:pt x="312" y="44"/>
                  </a:lnTo>
                  <a:lnTo>
                    <a:pt x="282" y="43"/>
                  </a:lnTo>
                  <a:lnTo>
                    <a:pt x="250" y="41"/>
                  </a:lnTo>
                  <a:lnTo>
                    <a:pt x="218" y="38"/>
                  </a:lnTo>
                  <a:lnTo>
                    <a:pt x="187" y="33"/>
                  </a:lnTo>
                  <a:lnTo>
                    <a:pt x="156" y="27"/>
                  </a:lnTo>
                  <a:lnTo>
                    <a:pt x="124" y="19"/>
                  </a:lnTo>
                  <a:lnTo>
                    <a:pt x="93" y="10"/>
                  </a:lnTo>
                  <a:close/>
                </a:path>
              </a:pathLst>
            </a:custGeom>
            <a:solidFill>
              <a:srgbClr val="C1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6" name="Freeform 46"/>
            <p:cNvSpPr>
              <a:spLocks/>
            </p:cNvSpPr>
            <p:nvPr/>
          </p:nvSpPr>
          <p:spPr bwMode="auto">
            <a:xfrm>
              <a:off x="4342" y="2335"/>
              <a:ext cx="596" cy="75"/>
            </a:xfrm>
            <a:custGeom>
              <a:avLst/>
              <a:gdLst>
                <a:gd name="T0" fmla="*/ 95 w 596"/>
                <a:gd name="T1" fmla="*/ 13 h 75"/>
                <a:gd name="T2" fmla="*/ 68 w 596"/>
                <a:gd name="T3" fmla="*/ 8 h 75"/>
                <a:gd name="T4" fmla="*/ 43 w 596"/>
                <a:gd name="T5" fmla="*/ 4 h 75"/>
                <a:gd name="T6" fmla="*/ 24 w 596"/>
                <a:gd name="T7" fmla="*/ 1 h 75"/>
                <a:gd name="T8" fmla="*/ 10 w 596"/>
                <a:gd name="T9" fmla="*/ 0 h 75"/>
                <a:gd name="T10" fmla="*/ 2 w 596"/>
                <a:gd name="T11" fmla="*/ 1 h 75"/>
                <a:gd name="T12" fmla="*/ 0 w 596"/>
                <a:gd name="T13" fmla="*/ 4 h 75"/>
                <a:gd name="T14" fmla="*/ 8 w 596"/>
                <a:gd name="T15" fmla="*/ 8 h 75"/>
                <a:gd name="T16" fmla="*/ 22 w 596"/>
                <a:gd name="T17" fmla="*/ 15 h 75"/>
                <a:gd name="T18" fmla="*/ 48 w 596"/>
                <a:gd name="T19" fmla="*/ 32 h 75"/>
                <a:gd name="T20" fmla="*/ 77 w 596"/>
                <a:gd name="T21" fmla="*/ 46 h 75"/>
                <a:gd name="T22" fmla="*/ 110 w 596"/>
                <a:gd name="T23" fmla="*/ 57 h 75"/>
                <a:gd name="T24" fmla="*/ 145 w 596"/>
                <a:gd name="T25" fmla="*/ 65 h 75"/>
                <a:gd name="T26" fmla="*/ 183 w 596"/>
                <a:gd name="T27" fmla="*/ 71 h 75"/>
                <a:gd name="T28" fmla="*/ 222 w 596"/>
                <a:gd name="T29" fmla="*/ 73 h 75"/>
                <a:gd name="T30" fmla="*/ 263 w 596"/>
                <a:gd name="T31" fmla="*/ 75 h 75"/>
                <a:gd name="T32" fmla="*/ 303 w 596"/>
                <a:gd name="T33" fmla="*/ 74 h 75"/>
                <a:gd name="T34" fmla="*/ 344 w 596"/>
                <a:gd name="T35" fmla="*/ 73 h 75"/>
                <a:gd name="T36" fmla="*/ 385 w 596"/>
                <a:gd name="T37" fmla="*/ 70 h 75"/>
                <a:gd name="T38" fmla="*/ 425 w 596"/>
                <a:gd name="T39" fmla="*/ 65 h 75"/>
                <a:gd name="T40" fmla="*/ 463 w 596"/>
                <a:gd name="T41" fmla="*/ 59 h 75"/>
                <a:gd name="T42" fmla="*/ 500 w 596"/>
                <a:gd name="T43" fmla="*/ 53 h 75"/>
                <a:gd name="T44" fmla="*/ 534 w 596"/>
                <a:gd name="T45" fmla="*/ 47 h 75"/>
                <a:gd name="T46" fmla="*/ 564 w 596"/>
                <a:gd name="T47" fmla="*/ 40 h 75"/>
                <a:gd name="T48" fmla="*/ 591 w 596"/>
                <a:gd name="T49" fmla="*/ 33 h 75"/>
                <a:gd name="T50" fmla="*/ 595 w 596"/>
                <a:gd name="T51" fmla="*/ 26 h 75"/>
                <a:gd name="T52" fmla="*/ 596 w 596"/>
                <a:gd name="T53" fmla="*/ 21 h 75"/>
                <a:gd name="T54" fmla="*/ 596 w 596"/>
                <a:gd name="T55" fmla="*/ 15 h 75"/>
                <a:gd name="T56" fmla="*/ 593 w 596"/>
                <a:gd name="T57" fmla="*/ 12 h 75"/>
                <a:gd name="T58" fmla="*/ 588 w 596"/>
                <a:gd name="T59" fmla="*/ 9 h 75"/>
                <a:gd name="T60" fmla="*/ 583 w 596"/>
                <a:gd name="T61" fmla="*/ 7 h 75"/>
                <a:gd name="T62" fmla="*/ 577 w 596"/>
                <a:gd name="T63" fmla="*/ 6 h 75"/>
                <a:gd name="T64" fmla="*/ 570 w 596"/>
                <a:gd name="T65" fmla="*/ 6 h 75"/>
                <a:gd name="T66" fmla="*/ 540 w 596"/>
                <a:gd name="T67" fmla="*/ 13 h 75"/>
                <a:gd name="T68" fmla="*/ 510 w 596"/>
                <a:gd name="T69" fmla="*/ 20 h 75"/>
                <a:gd name="T70" fmla="*/ 481 w 596"/>
                <a:gd name="T71" fmla="*/ 26 h 75"/>
                <a:gd name="T72" fmla="*/ 451 w 596"/>
                <a:gd name="T73" fmla="*/ 31 h 75"/>
                <a:gd name="T74" fmla="*/ 423 w 596"/>
                <a:gd name="T75" fmla="*/ 35 h 75"/>
                <a:gd name="T76" fmla="*/ 394 w 596"/>
                <a:gd name="T77" fmla="*/ 39 h 75"/>
                <a:gd name="T78" fmla="*/ 365 w 596"/>
                <a:gd name="T79" fmla="*/ 41 h 75"/>
                <a:gd name="T80" fmla="*/ 336 w 596"/>
                <a:gd name="T81" fmla="*/ 42 h 75"/>
                <a:gd name="T82" fmla="*/ 307 w 596"/>
                <a:gd name="T83" fmla="*/ 44 h 75"/>
                <a:gd name="T84" fmla="*/ 277 w 596"/>
                <a:gd name="T85" fmla="*/ 42 h 75"/>
                <a:gd name="T86" fmla="*/ 248 w 596"/>
                <a:gd name="T87" fmla="*/ 41 h 75"/>
                <a:gd name="T88" fmla="*/ 218 w 596"/>
                <a:gd name="T89" fmla="*/ 38 h 75"/>
                <a:gd name="T90" fmla="*/ 188 w 596"/>
                <a:gd name="T91" fmla="*/ 34 h 75"/>
                <a:gd name="T92" fmla="*/ 157 w 596"/>
                <a:gd name="T93" fmla="*/ 28 h 75"/>
                <a:gd name="T94" fmla="*/ 126 w 596"/>
                <a:gd name="T95" fmla="*/ 21 h 75"/>
                <a:gd name="T96" fmla="*/ 95 w 596"/>
                <a:gd name="T97" fmla="*/ 1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96" h="75">
                  <a:moveTo>
                    <a:pt x="95" y="13"/>
                  </a:moveTo>
                  <a:lnTo>
                    <a:pt x="68" y="8"/>
                  </a:lnTo>
                  <a:lnTo>
                    <a:pt x="43" y="4"/>
                  </a:lnTo>
                  <a:lnTo>
                    <a:pt x="24" y="1"/>
                  </a:lnTo>
                  <a:lnTo>
                    <a:pt x="10" y="0"/>
                  </a:lnTo>
                  <a:lnTo>
                    <a:pt x="2" y="1"/>
                  </a:lnTo>
                  <a:lnTo>
                    <a:pt x="0" y="4"/>
                  </a:lnTo>
                  <a:lnTo>
                    <a:pt x="8" y="8"/>
                  </a:lnTo>
                  <a:lnTo>
                    <a:pt x="22" y="15"/>
                  </a:lnTo>
                  <a:lnTo>
                    <a:pt x="48" y="32"/>
                  </a:lnTo>
                  <a:lnTo>
                    <a:pt x="77" y="46"/>
                  </a:lnTo>
                  <a:lnTo>
                    <a:pt x="110" y="57"/>
                  </a:lnTo>
                  <a:lnTo>
                    <a:pt x="145" y="65"/>
                  </a:lnTo>
                  <a:lnTo>
                    <a:pt x="183" y="71"/>
                  </a:lnTo>
                  <a:lnTo>
                    <a:pt x="222" y="73"/>
                  </a:lnTo>
                  <a:lnTo>
                    <a:pt x="263" y="75"/>
                  </a:lnTo>
                  <a:lnTo>
                    <a:pt x="303" y="74"/>
                  </a:lnTo>
                  <a:lnTo>
                    <a:pt x="344" y="73"/>
                  </a:lnTo>
                  <a:lnTo>
                    <a:pt x="385" y="70"/>
                  </a:lnTo>
                  <a:lnTo>
                    <a:pt x="425" y="65"/>
                  </a:lnTo>
                  <a:lnTo>
                    <a:pt x="463" y="59"/>
                  </a:lnTo>
                  <a:lnTo>
                    <a:pt x="500" y="53"/>
                  </a:lnTo>
                  <a:lnTo>
                    <a:pt x="534" y="47"/>
                  </a:lnTo>
                  <a:lnTo>
                    <a:pt x="564" y="40"/>
                  </a:lnTo>
                  <a:lnTo>
                    <a:pt x="591" y="33"/>
                  </a:lnTo>
                  <a:lnTo>
                    <a:pt x="595" y="26"/>
                  </a:lnTo>
                  <a:lnTo>
                    <a:pt x="596" y="21"/>
                  </a:lnTo>
                  <a:lnTo>
                    <a:pt x="596" y="15"/>
                  </a:lnTo>
                  <a:lnTo>
                    <a:pt x="593" y="12"/>
                  </a:lnTo>
                  <a:lnTo>
                    <a:pt x="588" y="9"/>
                  </a:lnTo>
                  <a:lnTo>
                    <a:pt x="583" y="7"/>
                  </a:lnTo>
                  <a:lnTo>
                    <a:pt x="577" y="6"/>
                  </a:lnTo>
                  <a:lnTo>
                    <a:pt x="570" y="6"/>
                  </a:lnTo>
                  <a:lnTo>
                    <a:pt x="540" y="13"/>
                  </a:lnTo>
                  <a:lnTo>
                    <a:pt x="510" y="20"/>
                  </a:lnTo>
                  <a:lnTo>
                    <a:pt x="481" y="26"/>
                  </a:lnTo>
                  <a:lnTo>
                    <a:pt x="451" y="31"/>
                  </a:lnTo>
                  <a:lnTo>
                    <a:pt x="423" y="35"/>
                  </a:lnTo>
                  <a:lnTo>
                    <a:pt x="394" y="39"/>
                  </a:lnTo>
                  <a:lnTo>
                    <a:pt x="365" y="41"/>
                  </a:lnTo>
                  <a:lnTo>
                    <a:pt x="336" y="42"/>
                  </a:lnTo>
                  <a:lnTo>
                    <a:pt x="307" y="44"/>
                  </a:lnTo>
                  <a:lnTo>
                    <a:pt x="277" y="42"/>
                  </a:lnTo>
                  <a:lnTo>
                    <a:pt x="248" y="41"/>
                  </a:lnTo>
                  <a:lnTo>
                    <a:pt x="218" y="38"/>
                  </a:lnTo>
                  <a:lnTo>
                    <a:pt x="188" y="34"/>
                  </a:lnTo>
                  <a:lnTo>
                    <a:pt x="157" y="28"/>
                  </a:lnTo>
                  <a:lnTo>
                    <a:pt x="126" y="21"/>
                  </a:lnTo>
                  <a:lnTo>
                    <a:pt x="95" y="13"/>
                  </a:lnTo>
                  <a:close/>
                </a:path>
              </a:pathLst>
            </a:custGeom>
            <a:solidFill>
              <a:srgbClr val="C98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7" name="Freeform 47"/>
            <p:cNvSpPr>
              <a:spLocks/>
            </p:cNvSpPr>
            <p:nvPr/>
          </p:nvSpPr>
          <p:spPr bwMode="auto">
            <a:xfrm>
              <a:off x="4351" y="2340"/>
              <a:ext cx="574" cy="67"/>
            </a:xfrm>
            <a:custGeom>
              <a:avLst/>
              <a:gdLst>
                <a:gd name="T0" fmla="*/ 95 w 574"/>
                <a:gd name="T1" fmla="*/ 17 h 67"/>
                <a:gd name="T2" fmla="*/ 67 w 574"/>
                <a:gd name="T3" fmla="*/ 13 h 67"/>
                <a:gd name="T4" fmla="*/ 43 w 574"/>
                <a:gd name="T5" fmla="*/ 8 h 67"/>
                <a:gd name="T6" fmla="*/ 23 w 574"/>
                <a:gd name="T7" fmla="*/ 3 h 67"/>
                <a:gd name="T8" fmla="*/ 9 w 574"/>
                <a:gd name="T9" fmla="*/ 1 h 67"/>
                <a:gd name="T10" fmla="*/ 1 w 574"/>
                <a:gd name="T11" fmla="*/ 0 h 67"/>
                <a:gd name="T12" fmla="*/ 0 w 574"/>
                <a:gd name="T13" fmla="*/ 1 h 67"/>
                <a:gd name="T14" fmla="*/ 6 w 574"/>
                <a:gd name="T15" fmla="*/ 3 h 67"/>
                <a:gd name="T16" fmla="*/ 21 w 574"/>
                <a:gd name="T17" fmla="*/ 9 h 67"/>
                <a:gd name="T18" fmla="*/ 43 w 574"/>
                <a:gd name="T19" fmla="*/ 26 h 67"/>
                <a:gd name="T20" fmla="*/ 69 w 574"/>
                <a:gd name="T21" fmla="*/ 40 h 67"/>
                <a:gd name="T22" fmla="*/ 100 w 574"/>
                <a:gd name="T23" fmla="*/ 50 h 67"/>
                <a:gd name="T24" fmla="*/ 134 w 574"/>
                <a:gd name="T25" fmla="*/ 57 h 67"/>
                <a:gd name="T26" fmla="*/ 170 w 574"/>
                <a:gd name="T27" fmla="*/ 63 h 67"/>
                <a:gd name="T28" fmla="*/ 208 w 574"/>
                <a:gd name="T29" fmla="*/ 67 h 67"/>
                <a:gd name="T30" fmla="*/ 248 w 574"/>
                <a:gd name="T31" fmla="*/ 67 h 67"/>
                <a:gd name="T32" fmla="*/ 289 w 574"/>
                <a:gd name="T33" fmla="*/ 67 h 67"/>
                <a:gd name="T34" fmla="*/ 329 w 574"/>
                <a:gd name="T35" fmla="*/ 65 h 67"/>
                <a:gd name="T36" fmla="*/ 371 w 574"/>
                <a:gd name="T37" fmla="*/ 61 h 67"/>
                <a:gd name="T38" fmla="*/ 409 w 574"/>
                <a:gd name="T39" fmla="*/ 56 h 67"/>
                <a:gd name="T40" fmla="*/ 448 w 574"/>
                <a:gd name="T41" fmla="*/ 52 h 67"/>
                <a:gd name="T42" fmla="*/ 484 w 574"/>
                <a:gd name="T43" fmla="*/ 46 h 67"/>
                <a:gd name="T44" fmla="*/ 517 w 574"/>
                <a:gd name="T45" fmla="*/ 40 h 67"/>
                <a:gd name="T46" fmla="*/ 546 w 574"/>
                <a:gd name="T47" fmla="*/ 34 h 67"/>
                <a:gd name="T48" fmla="*/ 572 w 574"/>
                <a:gd name="T49" fmla="*/ 28 h 67"/>
                <a:gd name="T50" fmla="*/ 574 w 574"/>
                <a:gd name="T51" fmla="*/ 19 h 67"/>
                <a:gd name="T52" fmla="*/ 569 w 574"/>
                <a:gd name="T53" fmla="*/ 12 h 67"/>
                <a:gd name="T54" fmla="*/ 562 w 574"/>
                <a:gd name="T55" fmla="*/ 9 h 67"/>
                <a:gd name="T56" fmla="*/ 552 w 574"/>
                <a:gd name="T57" fmla="*/ 10 h 67"/>
                <a:gd name="T58" fmla="*/ 521 w 574"/>
                <a:gd name="T59" fmla="*/ 16 h 67"/>
                <a:gd name="T60" fmla="*/ 492 w 574"/>
                <a:gd name="T61" fmla="*/ 22 h 67"/>
                <a:gd name="T62" fmla="*/ 464 w 574"/>
                <a:gd name="T63" fmla="*/ 28 h 67"/>
                <a:gd name="T64" fmla="*/ 435 w 574"/>
                <a:gd name="T65" fmla="*/ 33 h 67"/>
                <a:gd name="T66" fmla="*/ 407 w 574"/>
                <a:gd name="T67" fmla="*/ 36 h 67"/>
                <a:gd name="T68" fmla="*/ 380 w 574"/>
                <a:gd name="T69" fmla="*/ 40 h 67"/>
                <a:gd name="T70" fmla="*/ 353 w 574"/>
                <a:gd name="T71" fmla="*/ 42 h 67"/>
                <a:gd name="T72" fmla="*/ 327 w 574"/>
                <a:gd name="T73" fmla="*/ 43 h 67"/>
                <a:gd name="T74" fmla="*/ 300 w 574"/>
                <a:gd name="T75" fmla="*/ 43 h 67"/>
                <a:gd name="T76" fmla="*/ 273 w 574"/>
                <a:gd name="T77" fmla="*/ 43 h 67"/>
                <a:gd name="T78" fmla="*/ 245 w 574"/>
                <a:gd name="T79" fmla="*/ 42 h 67"/>
                <a:gd name="T80" fmla="*/ 216 w 574"/>
                <a:gd name="T81" fmla="*/ 39 h 67"/>
                <a:gd name="T82" fmla="*/ 188 w 574"/>
                <a:gd name="T83" fmla="*/ 35 h 67"/>
                <a:gd name="T84" fmla="*/ 157 w 574"/>
                <a:gd name="T85" fmla="*/ 30 h 67"/>
                <a:gd name="T86" fmla="*/ 127 w 574"/>
                <a:gd name="T87" fmla="*/ 24 h 67"/>
                <a:gd name="T88" fmla="*/ 95 w 574"/>
                <a:gd name="T89" fmla="*/ 1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74" h="67">
                  <a:moveTo>
                    <a:pt x="95" y="17"/>
                  </a:moveTo>
                  <a:lnTo>
                    <a:pt x="67" y="13"/>
                  </a:lnTo>
                  <a:lnTo>
                    <a:pt x="43" y="8"/>
                  </a:lnTo>
                  <a:lnTo>
                    <a:pt x="23" y="3"/>
                  </a:lnTo>
                  <a:lnTo>
                    <a:pt x="9" y="1"/>
                  </a:lnTo>
                  <a:lnTo>
                    <a:pt x="1" y="0"/>
                  </a:lnTo>
                  <a:lnTo>
                    <a:pt x="0" y="1"/>
                  </a:lnTo>
                  <a:lnTo>
                    <a:pt x="6" y="3"/>
                  </a:lnTo>
                  <a:lnTo>
                    <a:pt x="21" y="9"/>
                  </a:lnTo>
                  <a:lnTo>
                    <a:pt x="43" y="26"/>
                  </a:lnTo>
                  <a:lnTo>
                    <a:pt x="69" y="40"/>
                  </a:lnTo>
                  <a:lnTo>
                    <a:pt x="100" y="50"/>
                  </a:lnTo>
                  <a:lnTo>
                    <a:pt x="134" y="57"/>
                  </a:lnTo>
                  <a:lnTo>
                    <a:pt x="170" y="63"/>
                  </a:lnTo>
                  <a:lnTo>
                    <a:pt x="208" y="67"/>
                  </a:lnTo>
                  <a:lnTo>
                    <a:pt x="248" y="67"/>
                  </a:lnTo>
                  <a:lnTo>
                    <a:pt x="289" y="67"/>
                  </a:lnTo>
                  <a:lnTo>
                    <a:pt x="329" y="65"/>
                  </a:lnTo>
                  <a:lnTo>
                    <a:pt x="371" y="61"/>
                  </a:lnTo>
                  <a:lnTo>
                    <a:pt x="409" y="56"/>
                  </a:lnTo>
                  <a:lnTo>
                    <a:pt x="448" y="52"/>
                  </a:lnTo>
                  <a:lnTo>
                    <a:pt x="484" y="46"/>
                  </a:lnTo>
                  <a:lnTo>
                    <a:pt x="517" y="40"/>
                  </a:lnTo>
                  <a:lnTo>
                    <a:pt x="546" y="34"/>
                  </a:lnTo>
                  <a:lnTo>
                    <a:pt x="572" y="28"/>
                  </a:lnTo>
                  <a:lnTo>
                    <a:pt x="574" y="19"/>
                  </a:lnTo>
                  <a:lnTo>
                    <a:pt x="569" y="12"/>
                  </a:lnTo>
                  <a:lnTo>
                    <a:pt x="562" y="9"/>
                  </a:lnTo>
                  <a:lnTo>
                    <a:pt x="552" y="10"/>
                  </a:lnTo>
                  <a:lnTo>
                    <a:pt x="521" y="16"/>
                  </a:lnTo>
                  <a:lnTo>
                    <a:pt x="492" y="22"/>
                  </a:lnTo>
                  <a:lnTo>
                    <a:pt x="464" y="28"/>
                  </a:lnTo>
                  <a:lnTo>
                    <a:pt x="435" y="33"/>
                  </a:lnTo>
                  <a:lnTo>
                    <a:pt x="407" y="36"/>
                  </a:lnTo>
                  <a:lnTo>
                    <a:pt x="380" y="40"/>
                  </a:lnTo>
                  <a:lnTo>
                    <a:pt x="353" y="42"/>
                  </a:lnTo>
                  <a:lnTo>
                    <a:pt x="327" y="43"/>
                  </a:lnTo>
                  <a:lnTo>
                    <a:pt x="300" y="43"/>
                  </a:lnTo>
                  <a:lnTo>
                    <a:pt x="273" y="43"/>
                  </a:lnTo>
                  <a:lnTo>
                    <a:pt x="245" y="42"/>
                  </a:lnTo>
                  <a:lnTo>
                    <a:pt x="216" y="39"/>
                  </a:lnTo>
                  <a:lnTo>
                    <a:pt x="188" y="35"/>
                  </a:lnTo>
                  <a:lnTo>
                    <a:pt x="157" y="30"/>
                  </a:lnTo>
                  <a:lnTo>
                    <a:pt x="127" y="24"/>
                  </a:lnTo>
                  <a:lnTo>
                    <a:pt x="95" y="17"/>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8" name="Freeform 48"/>
            <p:cNvSpPr>
              <a:spLocks/>
            </p:cNvSpPr>
            <p:nvPr/>
          </p:nvSpPr>
          <p:spPr bwMode="auto">
            <a:xfrm>
              <a:off x="4302" y="2176"/>
              <a:ext cx="391" cy="144"/>
            </a:xfrm>
            <a:custGeom>
              <a:avLst/>
              <a:gdLst>
                <a:gd name="T0" fmla="*/ 58 w 391"/>
                <a:gd name="T1" fmla="*/ 0 h 144"/>
                <a:gd name="T2" fmla="*/ 75 w 391"/>
                <a:gd name="T3" fmla="*/ 12 h 144"/>
                <a:gd name="T4" fmla="*/ 91 w 391"/>
                <a:gd name="T5" fmla="*/ 24 h 144"/>
                <a:gd name="T6" fmla="*/ 109 w 391"/>
                <a:gd name="T7" fmla="*/ 34 h 144"/>
                <a:gd name="T8" fmla="*/ 126 w 391"/>
                <a:gd name="T9" fmla="*/ 45 h 144"/>
                <a:gd name="T10" fmla="*/ 145 w 391"/>
                <a:gd name="T11" fmla="*/ 54 h 144"/>
                <a:gd name="T12" fmla="*/ 164 w 391"/>
                <a:gd name="T13" fmla="*/ 62 h 144"/>
                <a:gd name="T14" fmla="*/ 184 w 391"/>
                <a:gd name="T15" fmla="*/ 71 h 144"/>
                <a:gd name="T16" fmla="*/ 205 w 391"/>
                <a:gd name="T17" fmla="*/ 78 h 144"/>
                <a:gd name="T18" fmla="*/ 226 w 391"/>
                <a:gd name="T19" fmla="*/ 85 h 144"/>
                <a:gd name="T20" fmla="*/ 249 w 391"/>
                <a:gd name="T21" fmla="*/ 91 h 144"/>
                <a:gd name="T22" fmla="*/ 271 w 391"/>
                <a:gd name="T23" fmla="*/ 97 h 144"/>
                <a:gd name="T24" fmla="*/ 294 w 391"/>
                <a:gd name="T25" fmla="*/ 101 h 144"/>
                <a:gd name="T26" fmla="*/ 317 w 391"/>
                <a:gd name="T27" fmla="*/ 106 h 144"/>
                <a:gd name="T28" fmla="*/ 342 w 391"/>
                <a:gd name="T29" fmla="*/ 110 h 144"/>
                <a:gd name="T30" fmla="*/ 367 w 391"/>
                <a:gd name="T31" fmla="*/ 113 h 144"/>
                <a:gd name="T32" fmla="*/ 391 w 391"/>
                <a:gd name="T33" fmla="*/ 115 h 144"/>
                <a:gd name="T34" fmla="*/ 361 w 391"/>
                <a:gd name="T35" fmla="*/ 125 h 144"/>
                <a:gd name="T36" fmla="*/ 332 w 391"/>
                <a:gd name="T37" fmla="*/ 133 h 144"/>
                <a:gd name="T38" fmla="*/ 307 w 391"/>
                <a:gd name="T39" fmla="*/ 139 h 144"/>
                <a:gd name="T40" fmla="*/ 281 w 391"/>
                <a:gd name="T41" fmla="*/ 143 h 144"/>
                <a:gd name="T42" fmla="*/ 257 w 391"/>
                <a:gd name="T43" fmla="*/ 144 h 144"/>
                <a:gd name="T44" fmla="*/ 235 w 391"/>
                <a:gd name="T45" fmla="*/ 144 h 144"/>
                <a:gd name="T46" fmla="*/ 212 w 391"/>
                <a:gd name="T47" fmla="*/ 141 h 144"/>
                <a:gd name="T48" fmla="*/ 190 w 391"/>
                <a:gd name="T49" fmla="*/ 137 h 144"/>
                <a:gd name="T50" fmla="*/ 169 w 391"/>
                <a:gd name="T51" fmla="*/ 131 h 144"/>
                <a:gd name="T52" fmla="*/ 146 w 391"/>
                <a:gd name="T53" fmla="*/ 124 h 144"/>
                <a:gd name="T54" fmla="*/ 125 w 391"/>
                <a:gd name="T55" fmla="*/ 113 h 144"/>
                <a:gd name="T56" fmla="*/ 102 w 391"/>
                <a:gd name="T57" fmla="*/ 101 h 144"/>
                <a:gd name="T58" fmla="*/ 78 w 391"/>
                <a:gd name="T59" fmla="*/ 88 h 144"/>
                <a:gd name="T60" fmla="*/ 53 w 391"/>
                <a:gd name="T61" fmla="*/ 74 h 144"/>
                <a:gd name="T62" fmla="*/ 28 w 391"/>
                <a:gd name="T63" fmla="*/ 57 h 144"/>
                <a:gd name="T64" fmla="*/ 0 w 391"/>
                <a:gd name="T65" fmla="*/ 39 h 144"/>
                <a:gd name="T66" fmla="*/ 58 w 391"/>
                <a:gd name="T67"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91" h="144">
                  <a:moveTo>
                    <a:pt x="58" y="0"/>
                  </a:moveTo>
                  <a:lnTo>
                    <a:pt x="75" y="12"/>
                  </a:lnTo>
                  <a:lnTo>
                    <a:pt x="91" y="24"/>
                  </a:lnTo>
                  <a:lnTo>
                    <a:pt x="109" y="34"/>
                  </a:lnTo>
                  <a:lnTo>
                    <a:pt x="126" y="45"/>
                  </a:lnTo>
                  <a:lnTo>
                    <a:pt x="145" y="54"/>
                  </a:lnTo>
                  <a:lnTo>
                    <a:pt x="164" y="62"/>
                  </a:lnTo>
                  <a:lnTo>
                    <a:pt x="184" y="71"/>
                  </a:lnTo>
                  <a:lnTo>
                    <a:pt x="205" y="78"/>
                  </a:lnTo>
                  <a:lnTo>
                    <a:pt x="226" y="85"/>
                  </a:lnTo>
                  <a:lnTo>
                    <a:pt x="249" y="91"/>
                  </a:lnTo>
                  <a:lnTo>
                    <a:pt x="271" y="97"/>
                  </a:lnTo>
                  <a:lnTo>
                    <a:pt x="294" y="101"/>
                  </a:lnTo>
                  <a:lnTo>
                    <a:pt x="317" y="106"/>
                  </a:lnTo>
                  <a:lnTo>
                    <a:pt x="342" y="110"/>
                  </a:lnTo>
                  <a:lnTo>
                    <a:pt x="367" y="113"/>
                  </a:lnTo>
                  <a:lnTo>
                    <a:pt x="391" y="115"/>
                  </a:lnTo>
                  <a:lnTo>
                    <a:pt x="361" y="125"/>
                  </a:lnTo>
                  <a:lnTo>
                    <a:pt x="332" y="133"/>
                  </a:lnTo>
                  <a:lnTo>
                    <a:pt x="307" y="139"/>
                  </a:lnTo>
                  <a:lnTo>
                    <a:pt x="281" y="143"/>
                  </a:lnTo>
                  <a:lnTo>
                    <a:pt x="257" y="144"/>
                  </a:lnTo>
                  <a:lnTo>
                    <a:pt x="235" y="144"/>
                  </a:lnTo>
                  <a:lnTo>
                    <a:pt x="212" y="141"/>
                  </a:lnTo>
                  <a:lnTo>
                    <a:pt x="190" y="137"/>
                  </a:lnTo>
                  <a:lnTo>
                    <a:pt x="169" y="131"/>
                  </a:lnTo>
                  <a:lnTo>
                    <a:pt x="146" y="124"/>
                  </a:lnTo>
                  <a:lnTo>
                    <a:pt x="125" y="113"/>
                  </a:lnTo>
                  <a:lnTo>
                    <a:pt x="102" y="101"/>
                  </a:lnTo>
                  <a:lnTo>
                    <a:pt x="78" y="88"/>
                  </a:lnTo>
                  <a:lnTo>
                    <a:pt x="53" y="74"/>
                  </a:lnTo>
                  <a:lnTo>
                    <a:pt x="28" y="57"/>
                  </a:lnTo>
                  <a:lnTo>
                    <a:pt x="0" y="39"/>
                  </a:lnTo>
                  <a:lnTo>
                    <a:pt x="58" y="0"/>
                  </a:lnTo>
                  <a:close/>
                </a:path>
              </a:pathLst>
            </a:custGeom>
            <a:solidFill>
              <a:srgbClr val="0033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9" name="Freeform 49"/>
            <p:cNvSpPr>
              <a:spLocks/>
            </p:cNvSpPr>
            <p:nvPr/>
          </p:nvSpPr>
          <p:spPr bwMode="auto">
            <a:xfrm>
              <a:off x="4341" y="2407"/>
              <a:ext cx="124" cy="1154"/>
            </a:xfrm>
            <a:custGeom>
              <a:avLst/>
              <a:gdLst>
                <a:gd name="T0" fmla="*/ 0 w 124"/>
                <a:gd name="T1" fmla="*/ 0 h 1154"/>
                <a:gd name="T2" fmla="*/ 0 w 124"/>
                <a:gd name="T3" fmla="*/ 1077 h 1154"/>
                <a:gd name="T4" fmla="*/ 57 w 124"/>
                <a:gd name="T5" fmla="*/ 1126 h 1154"/>
                <a:gd name="T6" fmla="*/ 124 w 124"/>
                <a:gd name="T7" fmla="*/ 1154 h 1154"/>
                <a:gd name="T8" fmla="*/ 124 w 124"/>
                <a:gd name="T9" fmla="*/ 67 h 1154"/>
                <a:gd name="T10" fmla="*/ 0 w 124"/>
                <a:gd name="T11" fmla="*/ 0 h 1154"/>
              </a:gdLst>
              <a:ahLst/>
              <a:cxnLst>
                <a:cxn ang="0">
                  <a:pos x="T0" y="T1"/>
                </a:cxn>
                <a:cxn ang="0">
                  <a:pos x="T2" y="T3"/>
                </a:cxn>
                <a:cxn ang="0">
                  <a:pos x="T4" y="T5"/>
                </a:cxn>
                <a:cxn ang="0">
                  <a:pos x="T6" y="T7"/>
                </a:cxn>
                <a:cxn ang="0">
                  <a:pos x="T8" y="T9"/>
                </a:cxn>
                <a:cxn ang="0">
                  <a:pos x="T10" y="T11"/>
                </a:cxn>
              </a:cxnLst>
              <a:rect l="0" t="0" r="r" b="b"/>
              <a:pathLst>
                <a:path w="124" h="1154">
                  <a:moveTo>
                    <a:pt x="0" y="0"/>
                  </a:moveTo>
                  <a:lnTo>
                    <a:pt x="0" y="1077"/>
                  </a:lnTo>
                  <a:lnTo>
                    <a:pt x="57" y="1126"/>
                  </a:lnTo>
                  <a:lnTo>
                    <a:pt x="124" y="1154"/>
                  </a:lnTo>
                  <a:lnTo>
                    <a:pt x="124" y="67"/>
                  </a:lnTo>
                  <a:lnTo>
                    <a:pt x="0" y="0"/>
                  </a:lnTo>
                  <a:close/>
                </a:path>
              </a:pathLst>
            </a:custGeom>
            <a:solidFill>
              <a:srgbClr val="0033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0" name="Freeform 50"/>
            <p:cNvSpPr>
              <a:spLocks/>
            </p:cNvSpPr>
            <p:nvPr/>
          </p:nvSpPr>
          <p:spPr bwMode="auto">
            <a:xfrm>
              <a:off x="4607" y="2465"/>
              <a:ext cx="554" cy="1012"/>
            </a:xfrm>
            <a:custGeom>
              <a:avLst/>
              <a:gdLst>
                <a:gd name="T0" fmla="*/ 554 w 554"/>
                <a:gd name="T1" fmla="*/ 0 h 1012"/>
                <a:gd name="T2" fmla="*/ 514 w 554"/>
                <a:gd name="T3" fmla="*/ 14 h 1012"/>
                <a:gd name="T4" fmla="*/ 476 w 554"/>
                <a:gd name="T5" fmla="*/ 27 h 1012"/>
                <a:gd name="T6" fmla="*/ 441 w 554"/>
                <a:gd name="T7" fmla="*/ 40 h 1012"/>
                <a:gd name="T8" fmla="*/ 407 w 554"/>
                <a:gd name="T9" fmla="*/ 50 h 1012"/>
                <a:gd name="T10" fmla="*/ 375 w 554"/>
                <a:gd name="T11" fmla="*/ 60 h 1012"/>
                <a:gd name="T12" fmla="*/ 343 w 554"/>
                <a:gd name="T13" fmla="*/ 68 h 1012"/>
                <a:gd name="T14" fmla="*/ 312 w 554"/>
                <a:gd name="T15" fmla="*/ 76 h 1012"/>
                <a:gd name="T16" fmla="*/ 282 w 554"/>
                <a:gd name="T17" fmla="*/ 82 h 1012"/>
                <a:gd name="T18" fmla="*/ 251 w 554"/>
                <a:gd name="T19" fmla="*/ 88 h 1012"/>
                <a:gd name="T20" fmla="*/ 220 w 554"/>
                <a:gd name="T21" fmla="*/ 93 h 1012"/>
                <a:gd name="T22" fmla="*/ 189 w 554"/>
                <a:gd name="T23" fmla="*/ 97 h 1012"/>
                <a:gd name="T24" fmla="*/ 155 w 554"/>
                <a:gd name="T25" fmla="*/ 100 h 1012"/>
                <a:gd name="T26" fmla="*/ 119 w 554"/>
                <a:gd name="T27" fmla="*/ 103 h 1012"/>
                <a:gd name="T28" fmla="*/ 83 w 554"/>
                <a:gd name="T29" fmla="*/ 104 h 1012"/>
                <a:gd name="T30" fmla="*/ 43 w 554"/>
                <a:gd name="T31" fmla="*/ 106 h 1012"/>
                <a:gd name="T32" fmla="*/ 0 w 554"/>
                <a:gd name="T33" fmla="*/ 106 h 1012"/>
                <a:gd name="T34" fmla="*/ 0 w 554"/>
                <a:gd name="T35" fmla="*/ 1010 h 1012"/>
                <a:gd name="T36" fmla="*/ 53 w 554"/>
                <a:gd name="T37" fmla="*/ 1012 h 1012"/>
                <a:gd name="T38" fmla="*/ 102 w 554"/>
                <a:gd name="T39" fmla="*/ 1012 h 1012"/>
                <a:gd name="T40" fmla="*/ 146 w 554"/>
                <a:gd name="T41" fmla="*/ 1012 h 1012"/>
                <a:gd name="T42" fmla="*/ 186 w 554"/>
                <a:gd name="T43" fmla="*/ 1011 h 1012"/>
                <a:gd name="T44" fmla="*/ 224 w 554"/>
                <a:gd name="T45" fmla="*/ 1008 h 1012"/>
                <a:gd name="T46" fmla="*/ 259 w 554"/>
                <a:gd name="T47" fmla="*/ 1003 h 1012"/>
                <a:gd name="T48" fmla="*/ 292 w 554"/>
                <a:gd name="T49" fmla="*/ 997 h 1012"/>
                <a:gd name="T50" fmla="*/ 323 w 554"/>
                <a:gd name="T51" fmla="*/ 989 h 1012"/>
                <a:gd name="T52" fmla="*/ 352 w 554"/>
                <a:gd name="T53" fmla="*/ 979 h 1012"/>
                <a:gd name="T54" fmla="*/ 381 w 554"/>
                <a:gd name="T55" fmla="*/ 969 h 1012"/>
                <a:gd name="T56" fmla="*/ 408 w 554"/>
                <a:gd name="T57" fmla="*/ 955 h 1012"/>
                <a:gd name="T58" fmla="*/ 436 w 554"/>
                <a:gd name="T59" fmla="*/ 939 h 1012"/>
                <a:gd name="T60" fmla="*/ 463 w 554"/>
                <a:gd name="T61" fmla="*/ 922 h 1012"/>
                <a:gd name="T62" fmla="*/ 492 w 554"/>
                <a:gd name="T63" fmla="*/ 903 h 1012"/>
                <a:gd name="T64" fmla="*/ 522 w 554"/>
                <a:gd name="T65" fmla="*/ 880 h 1012"/>
                <a:gd name="T66" fmla="*/ 554 w 554"/>
                <a:gd name="T67" fmla="*/ 856 h 1012"/>
                <a:gd name="T68" fmla="*/ 554 w 554"/>
                <a:gd name="T69" fmla="*/ 0 h 10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4" h="1012">
                  <a:moveTo>
                    <a:pt x="554" y="0"/>
                  </a:moveTo>
                  <a:lnTo>
                    <a:pt x="514" y="14"/>
                  </a:lnTo>
                  <a:lnTo>
                    <a:pt x="476" y="27"/>
                  </a:lnTo>
                  <a:lnTo>
                    <a:pt x="441" y="40"/>
                  </a:lnTo>
                  <a:lnTo>
                    <a:pt x="407" y="50"/>
                  </a:lnTo>
                  <a:lnTo>
                    <a:pt x="375" y="60"/>
                  </a:lnTo>
                  <a:lnTo>
                    <a:pt x="343" y="68"/>
                  </a:lnTo>
                  <a:lnTo>
                    <a:pt x="312" y="76"/>
                  </a:lnTo>
                  <a:lnTo>
                    <a:pt x="282" y="82"/>
                  </a:lnTo>
                  <a:lnTo>
                    <a:pt x="251" y="88"/>
                  </a:lnTo>
                  <a:lnTo>
                    <a:pt x="220" y="93"/>
                  </a:lnTo>
                  <a:lnTo>
                    <a:pt x="189" y="97"/>
                  </a:lnTo>
                  <a:lnTo>
                    <a:pt x="155" y="100"/>
                  </a:lnTo>
                  <a:lnTo>
                    <a:pt x="119" y="103"/>
                  </a:lnTo>
                  <a:lnTo>
                    <a:pt x="83" y="104"/>
                  </a:lnTo>
                  <a:lnTo>
                    <a:pt x="43" y="106"/>
                  </a:lnTo>
                  <a:lnTo>
                    <a:pt x="0" y="106"/>
                  </a:lnTo>
                  <a:lnTo>
                    <a:pt x="0" y="1010"/>
                  </a:lnTo>
                  <a:lnTo>
                    <a:pt x="53" y="1012"/>
                  </a:lnTo>
                  <a:lnTo>
                    <a:pt x="102" y="1012"/>
                  </a:lnTo>
                  <a:lnTo>
                    <a:pt x="146" y="1012"/>
                  </a:lnTo>
                  <a:lnTo>
                    <a:pt x="186" y="1011"/>
                  </a:lnTo>
                  <a:lnTo>
                    <a:pt x="224" y="1008"/>
                  </a:lnTo>
                  <a:lnTo>
                    <a:pt x="259" y="1003"/>
                  </a:lnTo>
                  <a:lnTo>
                    <a:pt x="292" y="997"/>
                  </a:lnTo>
                  <a:lnTo>
                    <a:pt x="323" y="989"/>
                  </a:lnTo>
                  <a:lnTo>
                    <a:pt x="352" y="979"/>
                  </a:lnTo>
                  <a:lnTo>
                    <a:pt x="381" y="969"/>
                  </a:lnTo>
                  <a:lnTo>
                    <a:pt x="408" y="955"/>
                  </a:lnTo>
                  <a:lnTo>
                    <a:pt x="436" y="939"/>
                  </a:lnTo>
                  <a:lnTo>
                    <a:pt x="463" y="922"/>
                  </a:lnTo>
                  <a:lnTo>
                    <a:pt x="492" y="903"/>
                  </a:lnTo>
                  <a:lnTo>
                    <a:pt x="522" y="880"/>
                  </a:lnTo>
                  <a:lnTo>
                    <a:pt x="554" y="856"/>
                  </a:lnTo>
                  <a:lnTo>
                    <a:pt x="554" y="0"/>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1" name="Freeform 51"/>
            <p:cNvSpPr>
              <a:spLocks/>
            </p:cNvSpPr>
            <p:nvPr/>
          </p:nvSpPr>
          <p:spPr bwMode="auto">
            <a:xfrm>
              <a:off x="4207" y="2465"/>
              <a:ext cx="86" cy="932"/>
            </a:xfrm>
            <a:custGeom>
              <a:avLst/>
              <a:gdLst>
                <a:gd name="T0" fmla="*/ 0 w 86"/>
                <a:gd name="T1" fmla="*/ 0 h 932"/>
                <a:gd name="T2" fmla="*/ 86 w 86"/>
                <a:gd name="T3" fmla="*/ 76 h 932"/>
                <a:gd name="T4" fmla="*/ 86 w 86"/>
                <a:gd name="T5" fmla="*/ 932 h 932"/>
                <a:gd name="T6" fmla="*/ 0 w 86"/>
                <a:gd name="T7" fmla="*/ 846 h 932"/>
                <a:gd name="T8" fmla="*/ 0 w 86"/>
                <a:gd name="T9" fmla="*/ 0 h 932"/>
              </a:gdLst>
              <a:ahLst/>
              <a:cxnLst>
                <a:cxn ang="0">
                  <a:pos x="T0" y="T1"/>
                </a:cxn>
                <a:cxn ang="0">
                  <a:pos x="T2" y="T3"/>
                </a:cxn>
                <a:cxn ang="0">
                  <a:pos x="T4" y="T5"/>
                </a:cxn>
                <a:cxn ang="0">
                  <a:pos x="T6" y="T7"/>
                </a:cxn>
                <a:cxn ang="0">
                  <a:pos x="T8" y="T9"/>
                </a:cxn>
              </a:cxnLst>
              <a:rect l="0" t="0" r="r" b="b"/>
              <a:pathLst>
                <a:path w="86" h="932">
                  <a:moveTo>
                    <a:pt x="0" y="0"/>
                  </a:moveTo>
                  <a:lnTo>
                    <a:pt x="86" y="76"/>
                  </a:lnTo>
                  <a:lnTo>
                    <a:pt x="86" y="932"/>
                  </a:lnTo>
                  <a:lnTo>
                    <a:pt x="0" y="846"/>
                  </a:lnTo>
                  <a:lnTo>
                    <a:pt x="0" y="0"/>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2" name="Freeform 52"/>
            <p:cNvSpPr>
              <a:spLocks/>
            </p:cNvSpPr>
            <p:nvPr/>
          </p:nvSpPr>
          <p:spPr bwMode="auto">
            <a:xfrm>
              <a:off x="4398" y="2078"/>
              <a:ext cx="560" cy="84"/>
            </a:xfrm>
            <a:custGeom>
              <a:avLst/>
              <a:gdLst>
                <a:gd name="T0" fmla="*/ 0 w 560"/>
                <a:gd name="T1" fmla="*/ 2 h 84"/>
                <a:gd name="T2" fmla="*/ 34 w 560"/>
                <a:gd name="T3" fmla="*/ 13 h 84"/>
                <a:gd name="T4" fmla="*/ 68 w 560"/>
                <a:gd name="T5" fmla="*/ 24 h 84"/>
                <a:gd name="T6" fmla="*/ 101 w 560"/>
                <a:gd name="T7" fmla="*/ 33 h 84"/>
                <a:gd name="T8" fmla="*/ 135 w 560"/>
                <a:gd name="T9" fmla="*/ 42 h 84"/>
                <a:gd name="T10" fmla="*/ 168 w 560"/>
                <a:gd name="T11" fmla="*/ 47 h 84"/>
                <a:gd name="T12" fmla="*/ 202 w 560"/>
                <a:gd name="T13" fmla="*/ 52 h 84"/>
                <a:gd name="T14" fmla="*/ 235 w 560"/>
                <a:gd name="T15" fmla="*/ 56 h 84"/>
                <a:gd name="T16" fmla="*/ 269 w 560"/>
                <a:gd name="T17" fmla="*/ 57 h 84"/>
                <a:gd name="T18" fmla="*/ 304 w 560"/>
                <a:gd name="T19" fmla="*/ 57 h 84"/>
                <a:gd name="T20" fmla="*/ 338 w 560"/>
                <a:gd name="T21" fmla="*/ 55 h 84"/>
                <a:gd name="T22" fmla="*/ 372 w 560"/>
                <a:gd name="T23" fmla="*/ 51 h 84"/>
                <a:gd name="T24" fmla="*/ 407 w 560"/>
                <a:gd name="T25" fmla="*/ 45 h 84"/>
                <a:gd name="T26" fmla="*/ 442 w 560"/>
                <a:gd name="T27" fmla="*/ 37 h 84"/>
                <a:gd name="T28" fmla="*/ 479 w 560"/>
                <a:gd name="T29" fmla="*/ 26 h 84"/>
                <a:gd name="T30" fmla="*/ 515 w 560"/>
                <a:gd name="T31" fmla="*/ 14 h 84"/>
                <a:gd name="T32" fmla="*/ 553 w 560"/>
                <a:gd name="T33" fmla="*/ 0 h 84"/>
                <a:gd name="T34" fmla="*/ 560 w 560"/>
                <a:gd name="T35" fmla="*/ 17 h 84"/>
                <a:gd name="T36" fmla="*/ 532 w 560"/>
                <a:gd name="T37" fmla="*/ 30 h 84"/>
                <a:gd name="T38" fmla="*/ 504 w 560"/>
                <a:gd name="T39" fmla="*/ 43 h 84"/>
                <a:gd name="T40" fmla="*/ 473 w 560"/>
                <a:gd name="T41" fmla="*/ 53 h 84"/>
                <a:gd name="T42" fmla="*/ 441 w 560"/>
                <a:gd name="T43" fmla="*/ 63 h 84"/>
                <a:gd name="T44" fmla="*/ 409 w 560"/>
                <a:gd name="T45" fmla="*/ 71 h 84"/>
                <a:gd name="T46" fmla="*/ 377 w 560"/>
                <a:gd name="T47" fmla="*/ 77 h 84"/>
                <a:gd name="T48" fmla="*/ 342 w 560"/>
                <a:gd name="T49" fmla="*/ 82 h 84"/>
                <a:gd name="T50" fmla="*/ 307 w 560"/>
                <a:gd name="T51" fmla="*/ 84 h 84"/>
                <a:gd name="T52" fmla="*/ 272 w 560"/>
                <a:gd name="T53" fmla="*/ 84 h 84"/>
                <a:gd name="T54" fmla="*/ 234 w 560"/>
                <a:gd name="T55" fmla="*/ 83 h 84"/>
                <a:gd name="T56" fmla="*/ 198 w 560"/>
                <a:gd name="T57" fmla="*/ 79 h 84"/>
                <a:gd name="T58" fmla="*/ 159 w 560"/>
                <a:gd name="T59" fmla="*/ 73 h 84"/>
                <a:gd name="T60" fmla="*/ 121 w 560"/>
                <a:gd name="T61" fmla="*/ 65 h 84"/>
                <a:gd name="T62" fmla="*/ 81 w 560"/>
                <a:gd name="T63" fmla="*/ 55 h 84"/>
                <a:gd name="T64" fmla="*/ 41 w 560"/>
                <a:gd name="T65" fmla="*/ 42 h 84"/>
                <a:gd name="T66" fmla="*/ 1 w 560"/>
                <a:gd name="T67" fmla="*/ 26 h 84"/>
                <a:gd name="T68" fmla="*/ 0 w 560"/>
                <a:gd name="T69" fmla="*/ 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0" h="84">
                  <a:moveTo>
                    <a:pt x="0" y="2"/>
                  </a:moveTo>
                  <a:lnTo>
                    <a:pt x="34" y="13"/>
                  </a:lnTo>
                  <a:lnTo>
                    <a:pt x="68" y="24"/>
                  </a:lnTo>
                  <a:lnTo>
                    <a:pt x="101" y="33"/>
                  </a:lnTo>
                  <a:lnTo>
                    <a:pt x="135" y="42"/>
                  </a:lnTo>
                  <a:lnTo>
                    <a:pt x="168" y="47"/>
                  </a:lnTo>
                  <a:lnTo>
                    <a:pt x="202" y="52"/>
                  </a:lnTo>
                  <a:lnTo>
                    <a:pt x="235" y="56"/>
                  </a:lnTo>
                  <a:lnTo>
                    <a:pt x="269" y="57"/>
                  </a:lnTo>
                  <a:lnTo>
                    <a:pt x="304" y="57"/>
                  </a:lnTo>
                  <a:lnTo>
                    <a:pt x="338" y="55"/>
                  </a:lnTo>
                  <a:lnTo>
                    <a:pt x="372" y="51"/>
                  </a:lnTo>
                  <a:lnTo>
                    <a:pt x="407" y="45"/>
                  </a:lnTo>
                  <a:lnTo>
                    <a:pt x="442" y="37"/>
                  </a:lnTo>
                  <a:lnTo>
                    <a:pt x="479" y="26"/>
                  </a:lnTo>
                  <a:lnTo>
                    <a:pt x="515" y="14"/>
                  </a:lnTo>
                  <a:lnTo>
                    <a:pt x="553" y="0"/>
                  </a:lnTo>
                  <a:lnTo>
                    <a:pt x="560" y="17"/>
                  </a:lnTo>
                  <a:lnTo>
                    <a:pt x="532" y="30"/>
                  </a:lnTo>
                  <a:lnTo>
                    <a:pt x="504" y="43"/>
                  </a:lnTo>
                  <a:lnTo>
                    <a:pt x="473" y="53"/>
                  </a:lnTo>
                  <a:lnTo>
                    <a:pt x="441" y="63"/>
                  </a:lnTo>
                  <a:lnTo>
                    <a:pt x="409" y="71"/>
                  </a:lnTo>
                  <a:lnTo>
                    <a:pt x="377" y="77"/>
                  </a:lnTo>
                  <a:lnTo>
                    <a:pt x="342" y="82"/>
                  </a:lnTo>
                  <a:lnTo>
                    <a:pt x="307" y="84"/>
                  </a:lnTo>
                  <a:lnTo>
                    <a:pt x="272" y="84"/>
                  </a:lnTo>
                  <a:lnTo>
                    <a:pt x="234" y="83"/>
                  </a:lnTo>
                  <a:lnTo>
                    <a:pt x="198" y="79"/>
                  </a:lnTo>
                  <a:lnTo>
                    <a:pt x="159" y="73"/>
                  </a:lnTo>
                  <a:lnTo>
                    <a:pt x="121" y="65"/>
                  </a:lnTo>
                  <a:lnTo>
                    <a:pt x="81" y="55"/>
                  </a:lnTo>
                  <a:lnTo>
                    <a:pt x="41" y="42"/>
                  </a:lnTo>
                  <a:lnTo>
                    <a:pt x="1" y="26"/>
                  </a:lnTo>
                  <a:lnTo>
                    <a:pt x="0" y="2"/>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3" name="Freeform 53"/>
            <p:cNvSpPr>
              <a:spLocks/>
            </p:cNvSpPr>
            <p:nvPr/>
          </p:nvSpPr>
          <p:spPr bwMode="auto">
            <a:xfrm>
              <a:off x="3550" y="2917"/>
              <a:ext cx="563" cy="259"/>
            </a:xfrm>
            <a:custGeom>
              <a:avLst/>
              <a:gdLst>
                <a:gd name="T0" fmla="*/ 310 w 563"/>
                <a:gd name="T1" fmla="*/ 1 h 259"/>
                <a:gd name="T2" fmla="*/ 365 w 563"/>
                <a:gd name="T3" fmla="*/ 6 h 259"/>
                <a:gd name="T4" fmla="*/ 415 w 563"/>
                <a:gd name="T5" fmla="*/ 15 h 259"/>
                <a:gd name="T6" fmla="*/ 460 w 563"/>
                <a:gd name="T7" fmla="*/ 29 h 259"/>
                <a:gd name="T8" fmla="*/ 498 w 563"/>
                <a:gd name="T9" fmla="*/ 47 h 259"/>
                <a:gd name="T10" fmla="*/ 529 w 563"/>
                <a:gd name="T11" fmla="*/ 67 h 259"/>
                <a:gd name="T12" fmla="*/ 550 w 563"/>
                <a:gd name="T13" fmla="*/ 90 h 259"/>
                <a:gd name="T14" fmla="*/ 562 w 563"/>
                <a:gd name="T15" fmla="*/ 116 h 259"/>
                <a:gd name="T16" fmla="*/ 562 w 563"/>
                <a:gd name="T17" fmla="*/ 142 h 259"/>
                <a:gd name="T18" fmla="*/ 550 w 563"/>
                <a:gd name="T19" fmla="*/ 168 h 259"/>
                <a:gd name="T20" fmla="*/ 529 w 563"/>
                <a:gd name="T21" fmla="*/ 192 h 259"/>
                <a:gd name="T22" fmla="*/ 498 w 563"/>
                <a:gd name="T23" fmla="*/ 212 h 259"/>
                <a:gd name="T24" fmla="*/ 460 w 563"/>
                <a:gd name="T25" fmla="*/ 229 h 259"/>
                <a:gd name="T26" fmla="*/ 415 w 563"/>
                <a:gd name="T27" fmla="*/ 243 h 259"/>
                <a:gd name="T28" fmla="*/ 365 w 563"/>
                <a:gd name="T29" fmla="*/ 253 h 259"/>
                <a:gd name="T30" fmla="*/ 310 w 563"/>
                <a:gd name="T31" fmla="*/ 258 h 259"/>
                <a:gd name="T32" fmla="*/ 253 w 563"/>
                <a:gd name="T33" fmla="*/ 258 h 259"/>
                <a:gd name="T34" fmla="*/ 198 w 563"/>
                <a:gd name="T35" fmla="*/ 253 h 259"/>
                <a:gd name="T36" fmla="*/ 147 w 563"/>
                <a:gd name="T37" fmla="*/ 243 h 259"/>
                <a:gd name="T38" fmla="*/ 103 w 563"/>
                <a:gd name="T39" fmla="*/ 229 h 259"/>
                <a:gd name="T40" fmla="*/ 65 w 563"/>
                <a:gd name="T41" fmla="*/ 212 h 259"/>
                <a:gd name="T42" fmla="*/ 34 w 563"/>
                <a:gd name="T43" fmla="*/ 192 h 259"/>
                <a:gd name="T44" fmla="*/ 13 w 563"/>
                <a:gd name="T45" fmla="*/ 168 h 259"/>
                <a:gd name="T46" fmla="*/ 1 w 563"/>
                <a:gd name="T47" fmla="*/ 142 h 259"/>
                <a:gd name="T48" fmla="*/ 1 w 563"/>
                <a:gd name="T49" fmla="*/ 116 h 259"/>
                <a:gd name="T50" fmla="*/ 13 w 563"/>
                <a:gd name="T51" fmla="*/ 90 h 259"/>
                <a:gd name="T52" fmla="*/ 34 w 563"/>
                <a:gd name="T53" fmla="*/ 67 h 259"/>
                <a:gd name="T54" fmla="*/ 65 w 563"/>
                <a:gd name="T55" fmla="*/ 47 h 259"/>
                <a:gd name="T56" fmla="*/ 103 w 563"/>
                <a:gd name="T57" fmla="*/ 29 h 259"/>
                <a:gd name="T58" fmla="*/ 147 w 563"/>
                <a:gd name="T59" fmla="*/ 15 h 259"/>
                <a:gd name="T60" fmla="*/ 198 w 563"/>
                <a:gd name="T61" fmla="*/ 6 h 259"/>
                <a:gd name="T62" fmla="*/ 253 w 563"/>
                <a:gd name="T63" fmla="*/ 1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63" h="259">
                  <a:moveTo>
                    <a:pt x="282" y="0"/>
                  </a:moveTo>
                  <a:lnTo>
                    <a:pt x="310" y="1"/>
                  </a:lnTo>
                  <a:lnTo>
                    <a:pt x="338" y="2"/>
                  </a:lnTo>
                  <a:lnTo>
                    <a:pt x="365" y="6"/>
                  </a:lnTo>
                  <a:lnTo>
                    <a:pt x="391" y="10"/>
                  </a:lnTo>
                  <a:lnTo>
                    <a:pt x="415" y="15"/>
                  </a:lnTo>
                  <a:lnTo>
                    <a:pt x="438" y="22"/>
                  </a:lnTo>
                  <a:lnTo>
                    <a:pt x="460" y="29"/>
                  </a:lnTo>
                  <a:lnTo>
                    <a:pt x="481" y="37"/>
                  </a:lnTo>
                  <a:lnTo>
                    <a:pt x="498" y="47"/>
                  </a:lnTo>
                  <a:lnTo>
                    <a:pt x="515" y="56"/>
                  </a:lnTo>
                  <a:lnTo>
                    <a:pt x="529" y="67"/>
                  </a:lnTo>
                  <a:lnTo>
                    <a:pt x="541" y="79"/>
                  </a:lnTo>
                  <a:lnTo>
                    <a:pt x="550" y="90"/>
                  </a:lnTo>
                  <a:lnTo>
                    <a:pt x="557" y="103"/>
                  </a:lnTo>
                  <a:lnTo>
                    <a:pt x="562" y="116"/>
                  </a:lnTo>
                  <a:lnTo>
                    <a:pt x="563" y="129"/>
                  </a:lnTo>
                  <a:lnTo>
                    <a:pt x="562" y="142"/>
                  </a:lnTo>
                  <a:lnTo>
                    <a:pt x="557" y="155"/>
                  </a:lnTo>
                  <a:lnTo>
                    <a:pt x="550" y="168"/>
                  </a:lnTo>
                  <a:lnTo>
                    <a:pt x="541" y="180"/>
                  </a:lnTo>
                  <a:lnTo>
                    <a:pt x="529" y="192"/>
                  </a:lnTo>
                  <a:lnTo>
                    <a:pt x="515" y="202"/>
                  </a:lnTo>
                  <a:lnTo>
                    <a:pt x="498" y="212"/>
                  </a:lnTo>
                  <a:lnTo>
                    <a:pt x="481" y="221"/>
                  </a:lnTo>
                  <a:lnTo>
                    <a:pt x="460" y="229"/>
                  </a:lnTo>
                  <a:lnTo>
                    <a:pt x="438" y="236"/>
                  </a:lnTo>
                  <a:lnTo>
                    <a:pt x="415" y="243"/>
                  </a:lnTo>
                  <a:lnTo>
                    <a:pt x="391" y="248"/>
                  </a:lnTo>
                  <a:lnTo>
                    <a:pt x="365" y="253"/>
                  </a:lnTo>
                  <a:lnTo>
                    <a:pt x="338" y="256"/>
                  </a:lnTo>
                  <a:lnTo>
                    <a:pt x="310" y="258"/>
                  </a:lnTo>
                  <a:lnTo>
                    <a:pt x="282" y="259"/>
                  </a:lnTo>
                  <a:lnTo>
                    <a:pt x="253" y="258"/>
                  </a:lnTo>
                  <a:lnTo>
                    <a:pt x="225" y="256"/>
                  </a:lnTo>
                  <a:lnTo>
                    <a:pt x="198" y="253"/>
                  </a:lnTo>
                  <a:lnTo>
                    <a:pt x="172" y="248"/>
                  </a:lnTo>
                  <a:lnTo>
                    <a:pt x="147" y="243"/>
                  </a:lnTo>
                  <a:lnTo>
                    <a:pt x="124" y="236"/>
                  </a:lnTo>
                  <a:lnTo>
                    <a:pt x="103" y="229"/>
                  </a:lnTo>
                  <a:lnTo>
                    <a:pt x="83" y="221"/>
                  </a:lnTo>
                  <a:lnTo>
                    <a:pt x="65" y="212"/>
                  </a:lnTo>
                  <a:lnTo>
                    <a:pt x="48" y="202"/>
                  </a:lnTo>
                  <a:lnTo>
                    <a:pt x="34" y="192"/>
                  </a:lnTo>
                  <a:lnTo>
                    <a:pt x="23" y="180"/>
                  </a:lnTo>
                  <a:lnTo>
                    <a:pt x="13" y="168"/>
                  </a:lnTo>
                  <a:lnTo>
                    <a:pt x="6" y="155"/>
                  </a:lnTo>
                  <a:lnTo>
                    <a:pt x="1" y="142"/>
                  </a:lnTo>
                  <a:lnTo>
                    <a:pt x="0" y="129"/>
                  </a:lnTo>
                  <a:lnTo>
                    <a:pt x="1" y="116"/>
                  </a:lnTo>
                  <a:lnTo>
                    <a:pt x="6" y="103"/>
                  </a:lnTo>
                  <a:lnTo>
                    <a:pt x="13" y="90"/>
                  </a:lnTo>
                  <a:lnTo>
                    <a:pt x="23" y="79"/>
                  </a:lnTo>
                  <a:lnTo>
                    <a:pt x="34" y="67"/>
                  </a:lnTo>
                  <a:lnTo>
                    <a:pt x="48" y="56"/>
                  </a:lnTo>
                  <a:lnTo>
                    <a:pt x="65" y="47"/>
                  </a:lnTo>
                  <a:lnTo>
                    <a:pt x="83" y="37"/>
                  </a:lnTo>
                  <a:lnTo>
                    <a:pt x="103" y="29"/>
                  </a:lnTo>
                  <a:lnTo>
                    <a:pt x="124" y="22"/>
                  </a:lnTo>
                  <a:lnTo>
                    <a:pt x="147" y="15"/>
                  </a:lnTo>
                  <a:lnTo>
                    <a:pt x="172" y="10"/>
                  </a:lnTo>
                  <a:lnTo>
                    <a:pt x="198" y="6"/>
                  </a:lnTo>
                  <a:lnTo>
                    <a:pt x="225" y="2"/>
                  </a:lnTo>
                  <a:lnTo>
                    <a:pt x="253" y="1"/>
                  </a:lnTo>
                  <a:lnTo>
                    <a:pt x="282" y="0"/>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4" name="Freeform 54"/>
            <p:cNvSpPr>
              <a:spLocks/>
            </p:cNvSpPr>
            <p:nvPr/>
          </p:nvSpPr>
          <p:spPr bwMode="auto">
            <a:xfrm>
              <a:off x="3588" y="2934"/>
              <a:ext cx="486" cy="225"/>
            </a:xfrm>
            <a:custGeom>
              <a:avLst/>
              <a:gdLst>
                <a:gd name="T0" fmla="*/ 268 w 486"/>
                <a:gd name="T1" fmla="*/ 0 h 225"/>
                <a:gd name="T2" fmla="*/ 315 w 486"/>
                <a:gd name="T3" fmla="*/ 5 h 225"/>
                <a:gd name="T4" fmla="*/ 359 w 486"/>
                <a:gd name="T5" fmla="*/ 15 h 225"/>
                <a:gd name="T6" fmla="*/ 398 w 486"/>
                <a:gd name="T7" fmla="*/ 26 h 225"/>
                <a:gd name="T8" fmla="*/ 431 w 486"/>
                <a:gd name="T9" fmla="*/ 42 h 225"/>
                <a:gd name="T10" fmla="*/ 457 w 486"/>
                <a:gd name="T11" fmla="*/ 59 h 225"/>
                <a:gd name="T12" fmla="*/ 475 w 486"/>
                <a:gd name="T13" fmla="*/ 79 h 225"/>
                <a:gd name="T14" fmla="*/ 485 w 486"/>
                <a:gd name="T15" fmla="*/ 100 h 225"/>
                <a:gd name="T16" fmla="*/ 485 w 486"/>
                <a:gd name="T17" fmla="*/ 124 h 225"/>
                <a:gd name="T18" fmla="*/ 475 w 486"/>
                <a:gd name="T19" fmla="*/ 146 h 225"/>
                <a:gd name="T20" fmla="*/ 457 w 486"/>
                <a:gd name="T21" fmla="*/ 166 h 225"/>
                <a:gd name="T22" fmla="*/ 431 w 486"/>
                <a:gd name="T23" fmla="*/ 184 h 225"/>
                <a:gd name="T24" fmla="*/ 398 w 486"/>
                <a:gd name="T25" fmla="*/ 199 h 225"/>
                <a:gd name="T26" fmla="*/ 359 w 486"/>
                <a:gd name="T27" fmla="*/ 211 h 225"/>
                <a:gd name="T28" fmla="*/ 315 w 486"/>
                <a:gd name="T29" fmla="*/ 221 h 225"/>
                <a:gd name="T30" fmla="*/ 268 w 486"/>
                <a:gd name="T31" fmla="*/ 225 h 225"/>
                <a:gd name="T32" fmla="*/ 219 w 486"/>
                <a:gd name="T33" fmla="*/ 225 h 225"/>
                <a:gd name="T34" fmla="*/ 172 w 486"/>
                <a:gd name="T35" fmla="*/ 221 h 225"/>
                <a:gd name="T36" fmla="*/ 127 w 486"/>
                <a:gd name="T37" fmla="*/ 211 h 225"/>
                <a:gd name="T38" fmla="*/ 88 w 486"/>
                <a:gd name="T39" fmla="*/ 199 h 225"/>
                <a:gd name="T40" fmla="*/ 55 w 486"/>
                <a:gd name="T41" fmla="*/ 184 h 225"/>
                <a:gd name="T42" fmla="*/ 29 w 486"/>
                <a:gd name="T43" fmla="*/ 166 h 225"/>
                <a:gd name="T44" fmla="*/ 10 w 486"/>
                <a:gd name="T45" fmla="*/ 146 h 225"/>
                <a:gd name="T46" fmla="*/ 1 w 486"/>
                <a:gd name="T47" fmla="*/ 124 h 225"/>
                <a:gd name="T48" fmla="*/ 1 w 486"/>
                <a:gd name="T49" fmla="*/ 100 h 225"/>
                <a:gd name="T50" fmla="*/ 10 w 486"/>
                <a:gd name="T51" fmla="*/ 79 h 225"/>
                <a:gd name="T52" fmla="*/ 29 w 486"/>
                <a:gd name="T53" fmla="*/ 59 h 225"/>
                <a:gd name="T54" fmla="*/ 55 w 486"/>
                <a:gd name="T55" fmla="*/ 42 h 225"/>
                <a:gd name="T56" fmla="*/ 88 w 486"/>
                <a:gd name="T57" fmla="*/ 26 h 225"/>
                <a:gd name="T58" fmla="*/ 127 w 486"/>
                <a:gd name="T59" fmla="*/ 15 h 225"/>
                <a:gd name="T60" fmla="*/ 172 w 486"/>
                <a:gd name="T61" fmla="*/ 5 h 225"/>
                <a:gd name="T62" fmla="*/ 219 w 486"/>
                <a:gd name="T63"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6" h="225">
                  <a:moveTo>
                    <a:pt x="244" y="0"/>
                  </a:moveTo>
                  <a:lnTo>
                    <a:pt x="268" y="0"/>
                  </a:lnTo>
                  <a:lnTo>
                    <a:pt x="292" y="3"/>
                  </a:lnTo>
                  <a:lnTo>
                    <a:pt x="315" y="5"/>
                  </a:lnTo>
                  <a:lnTo>
                    <a:pt x="338" y="10"/>
                  </a:lnTo>
                  <a:lnTo>
                    <a:pt x="359" y="15"/>
                  </a:lnTo>
                  <a:lnTo>
                    <a:pt x="379" y="19"/>
                  </a:lnTo>
                  <a:lnTo>
                    <a:pt x="398" y="26"/>
                  </a:lnTo>
                  <a:lnTo>
                    <a:pt x="414" y="33"/>
                  </a:lnTo>
                  <a:lnTo>
                    <a:pt x="431" y="42"/>
                  </a:lnTo>
                  <a:lnTo>
                    <a:pt x="445" y="50"/>
                  </a:lnTo>
                  <a:lnTo>
                    <a:pt x="457" y="59"/>
                  </a:lnTo>
                  <a:lnTo>
                    <a:pt x="467" y="69"/>
                  </a:lnTo>
                  <a:lnTo>
                    <a:pt x="475" y="79"/>
                  </a:lnTo>
                  <a:lnTo>
                    <a:pt x="481" y="90"/>
                  </a:lnTo>
                  <a:lnTo>
                    <a:pt x="485" y="100"/>
                  </a:lnTo>
                  <a:lnTo>
                    <a:pt x="486" y="112"/>
                  </a:lnTo>
                  <a:lnTo>
                    <a:pt x="485" y="124"/>
                  </a:lnTo>
                  <a:lnTo>
                    <a:pt x="481" y="135"/>
                  </a:lnTo>
                  <a:lnTo>
                    <a:pt x="475" y="146"/>
                  </a:lnTo>
                  <a:lnTo>
                    <a:pt x="467" y="156"/>
                  </a:lnTo>
                  <a:lnTo>
                    <a:pt x="457" y="166"/>
                  </a:lnTo>
                  <a:lnTo>
                    <a:pt x="445" y="176"/>
                  </a:lnTo>
                  <a:lnTo>
                    <a:pt x="431" y="184"/>
                  </a:lnTo>
                  <a:lnTo>
                    <a:pt x="414" y="192"/>
                  </a:lnTo>
                  <a:lnTo>
                    <a:pt x="398" y="199"/>
                  </a:lnTo>
                  <a:lnTo>
                    <a:pt x="379" y="206"/>
                  </a:lnTo>
                  <a:lnTo>
                    <a:pt x="359" y="211"/>
                  </a:lnTo>
                  <a:lnTo>
                    <a:pt x="338" y="216"/>
                  </a:lnTo>
                  <a:lnTo>
                    <a:pt x="315" y="221"/>
                  </a:lnTo>
                  <a:lnTo>
                    <a:pt x="292" y="223"/>
                  </a:lnTo>
                  <a:lnTo>
                    <a:pt x="268" y="225"/>
                  </a:lnTo>
                  <a:lnTo>
                    <a:pt x="244" y="225"/>
                  </a:lnTo>
                  <a:lnTo>
                    <a:pt x="219" y="225"/>
                  </a:lnTo>
                  <a:lnTo>
                    <a:pt x="194" y="223"/>
                  </a:lnTo>
                  <a:lnTo>
                    <a:pt x="172" y="221"/>
                  </a:lnTo>
                  <a:lnTo>
                    <a:pt x="149" y="216"/>
                  </a:lnTo>
                  <a:lnTo>
                    <a:pt x="127" y="211"/>
                  </a:lnTo>
                  <a:lnTo>
                    <a:pt x="107" y="206"/>
                  </a:lnTo>
                  <a:lnTo>
                    <a:pt x="88" y="199"/>
                  </a:lnTo>
                  <a:lnTo>
                    <a:pt x="72" y="192"/>
                  </a:lnTo>
                  <a:lnTo>
                    <a:pt x="55" y="184"/>
                  </a:lnTo>
                  <a:lnTo>
                    <a:pt x="41" y="176"/>
                  </a:lnTo>
                  <a:lnTo>
                    <a:pt x="29" y="166"/>
                  </a:lnTo>
                  <a:lnTo>
                    <a:pt x="19" y="156"/>
                  </a:lnTo>
                  <a:lnTo>
                    <a:pt x="10" y="146"/>
                  </a:lnTo>
                  <a:lnTo>
                    <a:pt x="5" y="135"/>
                  </a:lnTo>
                  <a:lnTo>
                    <a:pt x="1" y="124"/>
                  </a:lnTo>
                  <a:lnTo>
                    <a:pt x="0" y="112"/>
                  </a:lnTo>
                  <a:lnTo>
                    <a:pt x="1" y="100"/>
                  </a:lnTo>
                  <a:lnTo>
                    <a:pt x="5" y="90"/>
                  </a:lnTo>
                  <a:lnTo>
                    <a:pt x="10" y="79"/>
                  </a:lnTo>
                  <a:lnTo>
                    <a:pt x="19" y="69"/>
                  </a:lnTo>
                  <a:lnTo>
                    <a:pt x="29" y="59"/>
                  </a:lnTo>
                  <a:lnTo>
                    <a:pt x="41" y="50"/>
                  </a:lnTo>
                  <a:lnTo>
                    <a:pt x="55" y="42"/>
                  </a:lnTo>
                  <a:lnTo>
                    <a:pt x="72" y="33"/>
                  </a:lnTo>
                  <a:lnTo>
                    <a:pt x="88" y="26"/>
                  </a:lnTo>
                  <a:lnTo>
                    <a:pt x="107" y="19"/>
                  </a:lnTo>
                  <a:lnTo>
                    <a:pt x="127" y="15"/>
                  </a:lnTo>
                  <a:lnTo>
                    <a:pt x="149" y="10"/>
                  </a:lnTo>
                  <a:lnTo>
                    <a:pt x="172" y="5"/>
                  </a:lnTo>
                  <a:lnTo>
                    <a:pt x="194" y="3"/>
                  </a:lnTo>
                  <a:lnTo>
                    <a:pt x="219" y="0"/>
                  </a:lnTo>
                  <a:lnTo>
                    <a:pt x="244" y="0"/>
                  </a:lnTo>
                  <a:close/>
                </a:path>
              </a:pathLst>
            </a:custGeom>
            <a:solidFill>
              <a:srgbClr val="00335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5" name="Freeform 55"/>
            <p:cNvSpPr>
              <a:spLocks/>
            </p:cNvSpPr>
            <p:nvPr/>
          </p:nvSpPr>
          <p:spPr bwMode="auto">
            <a:xfrm>
              <a:off x="3587" y="2938"/>
              <a:ext cx="489" cy="174"/>
            </a:xfrm>
            <a:custGeom>
              <a:avLst/>
              <a:gdLst>
                <a:gd name="T0" fmla="*/ 53 w 489"/>
                <a:gd name="T1" fmla="*/ 174 h 174"/>
                <a:gd name="T2" fmla="*/ 64 w 489"/>
                <a:gd name="T3" fmla="*/ 154 h 174"/>
                <a:gd name="T4" fmla="*/ 81 w 489"/>
                <a:gd name="T5" fmla="*/ 137 h 174"/>
                <a:gd name="T6" fmla="*/ 103 w 489"/>
                <a:gd name="T7" fmla="*/ 124 h 174"/>
                <a:gd name="T8" fmla="*/ 129 w 489"/>
                <a:gd name="T9" fmla="*/ 113 h 174"/>
                <a:gd name="T10" fmla="*/ 159 w 489"/>
                <a:gd name="T11" fmla="*/ 106 h 174"/>
                <a:gd name="T12" fmla="*/ 190 w 489"/>
                <a:gd name="T13" fmla="*/ 101 h 174"/>
                <a:gd name="T14" fmla="*/ 223 w 489"/>
                <a:gd name="T15" fmla="*/ 99 h 174"/>
                <a:gd name="T16" fmla="*/ 258 w 489"/>
                <a:gd name="T17" fmla="*/ 99 h 174"/>
                <a:gd name="T18" fmla="*/ 292 w 489"/>
                <a:gd name="T19" fmla="*/ 101 h 174"/>
                <a:gd name="T20" fmla="*/ 325 w 489"/>
                <a:gd name="T21" fmla="*/ 106 h 174"/>
                <a:gd name="T22" fmla="*/ 356 w 489"/>
                <a:gd name="T23" fmla="*/ 112 h 174"/>
                <a:gd name="T24" fmla="*/ 385 w 489"/>
                <a:gd name="T25" fmla="*/ 119 h 174"/>
                <a:gd name="T26" fmla="*/ 411 w 489"/>
                <a:gd name="T27" fmla="*/ 128 h 174"/>
                <a:gd name="T28" fmla="*/ 432 w 489"/>
                <a:gd name="T29" fmla="*/ 139 h 174"/>
                <a:gd name="T30" fmla="*/ 448 w 489"/>
                <a:gd name="T31" fmla="*/ 149 h 174"/>
                <a:gd name="T32" fmla="*/ 459 w 489"/>
                <a:gd name="T33" fmla="*/ 161 h 174"/>
                <a:gd name="T34" fmla="*/ 467 w 489"/>
                <a:gd name="T35" fmla="*/ 153 h 174"/>
                <a:gd name="T36" fmla="*/ 474 w 489"/>
                <a:gd name="T37" fmla="*/ 145 h 174"/>
                <a:gd name="T38" fmla="*/ 481 w 489"/>
                <a:gd name="T39" fmla="*/ 134 h 174"/>
                <a:gd name="T40" fmla="*/ 486 w 489"/>
                <a:gd name="T41" fmla="*/ 124 h 174"/>
                <a:gd name="T42" fmla="*/ 489 w 489"/>
                <a:gd name="T43" fmla="*/ 113 h 174"/>
                <a:gd name="T44" fmla="*/ 489 w 489"/>
                <a:gd name="T45" fmla="*/ 102 h 174"/>
                <a:gd name="T46" fmla="*/ 488 w 489"/>
                <a:gd name="T47" fmla="*/ 92 h 174"/>
                <a:gd name="T48" fmla="*/ 484 w 489"/>
                <a:gd name="T49" fmla="*/ 81 h 174"/>
                <a:gd name="T50" fmla="*/ 469 w 489"/>
                <a:gd name="T51" fmla="*/ 64 h 174"/>
                <a:gd name="T52" fmla="*/ 449 w 489"/>
                <a:gd name="T53" fmla="*/ 48 h 174"/>
                <a:gd name="T54" fmla="*/ 425 w 489"/>
                <a:gd name="T55" fmla="*/ 35 h 174"/>
                <a:gd name="T56" fmla="*/ 396 w 489"/>
                <a:gd name="T57" fmla="*/ 23 h 174"/>
                <a:gd name="T58" fmla="*/ 365 w 489"/>
                <a:gd name="T59" fmla="*/ 14 h 174"/>
                <a:gd name="T60" fmla="*/ 330 w 489"/>
                <a:gd name="T61" fmla="*/ 7 h 174"/>
                <a:gd name="T62" fmla="*/ 294 w 489"/>
                <a:gd name="T63" fmla="*/ 3 h 174"/>
                <a:gd name="T64" fmla="*/ 256 w 489"/>
                <a:gd name="T65" fmla="*/ 0 h 174"/>
                <a:gd name="T66" fmla="*/ 219 w 489"/>
                <a:gd name="T67" fmla="*/ 0 h 174"/>
                <a:gd name="T68" fmla="*/ 181 w 489"/>
                <a:gd name="T69" fmla="*/ 2 h 174"/>
                <a:gd name="T70" fmla="*/ 146 w 489"/>
                <a:gd name="T71" fmla="*/ 7 h 174"/>
                <a:gd name="T72" fmla="*/ 112 w 489"/>
                <a:gd name="T73" fmla="*/ 14 h 174"/>
                <a:gd name="T74" fmla="*/ 80 w 489"/>
                <a:gd name="T75" fmla="*/ 25 h 174"/>
                <a:gd name="T76" fmla="*/ 53 w 489"/>
                <a:gd name="T77" fmla="*/ 36 h 174"/>
                <a:gd name="T78" fmla="*/ 29 w 489"/>
                <a:gd name="T79" fmla="*/ 51 h 174"/>
                <a:gd name="T80" fmla="*/ 10 w 489"/>
                <a:gd name="T81" fmla="*/ 68 h 174"/>
                <a:gd name="T82" fmla="*/ 3 w 489"/>
                <a:gd name="T83" fmla="*/ 91 h 174"/>
                <a:gd name="T84" fmla="*/ 0 w 489"/>
                <a:gd name="T85" fmla="*/ 108 h 174"/>
                <a:gd name="T86" fmla="*/ 2 w 489"/>
                <a:gd name="T87" fmla="*/ 122 h 174"/>
                <a:gd name="T88" fmla="*/ 7 w 489"/>
                <a:gd name="T89" fmla="*/ 134 h 174"/>
                <a:gd name="T90" fmla="*/ 15 w 489"/>
                <a:gd name="T91" fmla="*/ 145 h 174"/>
                <a:gd name="T92" fmla="*/ 26 w 489"/>
                <a:gd name="T93" fmla="*/ 154 h 174"/>
                <a:gd name="T94" fmla="*/ 39 w 489"/>
                <a:gd name="T95" fmla="*/ 164 h 174"/>
                <a:gd name="T96" fmla="*/ 53 w 489"/>
                <a:gd name="T97"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89" h="174">
                  <a:moveTo>
                    <a:pt x="53" y="174"/>
                  </a:moveTo>
                  <a:lnTo>
                    <a:pt x="64" y="154"/>
                  </a:lnTo>
                  <a:lnTo>
                    <a:pt x="81" y="137"/>
                  </a:lnTo>
                  <a:lnTo>
                    <a:pt x="103" y="124"/>
                  </a:lnTo>
                  <a:lnTo>
                    <a:pt x="129" y="113"/>
                  </a:lnTo>
                  <a:lnTo>
                    <a:pt x="159" y="106"/>
                  </a:lnTo>
                  <a:lnTo>
                    <a:pt x="190" y="101"/>
                  </a:lnTo>
                  <a:lnTo>
                    <a:pt x="223" y="99"/>
                  </a:lnTo>
                  <a:lnTo>
                    <a:pt x="258" y="99"/>
                  </a:lnTo>
                  <a:lnTo>
                    <a:pt x="292" y="101"/>
                  </a:lnTo>
                  <a:lnTo>
                    <a:pt x="325" y="106"/>
                  </a:lnTo>
                  <a:lnTo>
                    <a:pt x="356" y="112"/>
                  </a:lnTo>
                  <a:lnTo>
                    <a:pt x="385" y="119"/>
                  </a:lnTo>
                  <a:lnTo>
                    <a:pt x="411" y="128"/>
                  </a:lnTo>
                  <a:lnTo>
                    <a:pt x="432" y="139"/>
                  </a:lnTo>
                  <a:lnTo>
                    <a:pt x="448" y="149"/>
                  </a:lnTo>
                  <a:lnTo>
                    <a:pt x="459" y="161"/>
                  </a:lnTo>
                  <a:lnTo>
                    <a:pt x="467" y="153"/>
                  </a:lnTo>
                  <a:lnTo>
                    <a:pt x="474" y="145"/>
                  </a:lnTo>
                  <a:lnTo>
                    <a:pt x="481" y="134"/>
                  </a:lnTo>
                  <a:lnTo>
                    <a:pt x="486" y="124"/>
                  </a:lnTo>
                  <a:lnTo>
                    <a:pt x="489" y="113"/>
                  </a:lnTo>
                  <a:lnTo>
                    <a:pt x="489" y="102"/>
                  </a:lnTo>
                  <a:lnTo>
                    <a:pt x="488" y="92"/>
                  </a:lnTo>
                  <a:lnTo>
                    <a:pt x="484" y="81"/>
                  </a:lnTo>
                  <a:lnTo>
                    <a:pt x="469" y="64"/>
                  </a:lnTo>
                  <a:lnTo>
                    <a:pt x="449" y="48"/>
                  </a:lnTo>
                  <a:lnTo>
                    <a:pt x="425" y="35"/>
                  </a:lnTo>
                  <a:lnTo>
                    <a:pt x="396" y="23"/>
                  </a:lnTo>
                  <a:lnTo>
                    <a:pt x="365" y="14"/>
                  </a:lnTo>
                  <a:lnTo>
                    <a:pt x="330" y="7"/>
                  </a:lnTo>
                  <a:lnTo>
                    <a:pt x="294" y="3"/>
                  </a:lnTo>
                  <a:lnTo>
                    <a:pt x="256" y="0"/>
                  </a:lnTo>
                  <a:lnTo>
                    <a:pt x="219" y="0"/>
                  </a:lnTo>
                  <a:lnTo>
                    <a:pt x="181" y="2"/>
                  </a:lnTo>
                  <a:lnTo>
                    <a:pt x="146" y="7"/>
                  </a:lnTo>
                  <a:lnTo>
                    <a:pt x="112" y="14"/>
                  </a:lnTo>
                  <a:lnTo>
                    <a:pt x="80" y="25"/>
                  </a:lnTo>
                  <a:lnTo>
                    <a:pt x="53" y="36"/>
                  </a:lnTo>
                  <a:lnTo>
                    <a:pt x="29" y="51"/>
                  </a:lnTo>
                  <a:lnTo>
                    <a:pt x="10" y="68"/>
                  </a:lnTo>
                  <a:lnTo>
                    <a:pt x="3" y="91"/>
                  </a:lnTo>
                  <a:lnTo>
                    <a:pt x="0" y="108"/>
                  </a:lnTo>
                  <a:lnTo>
                    <a:pt x="2" y="122"/>
                  </a:lnTo>
                  <a:lnTo>
                    <a:pt x="7" y="134"/>
                  </a:lnTo>
                  <a:lnTo>
                    <a:pt x="15" y="145"/>
                  </a:lnTo>
                  <a:lnTo>
                    <a:pt x="26" y="154"/>
                  </a:lnTo>
                  <a:lnTo>
                    <a:pt x="39" y="164"/>
                  </a:lnTo>
                  <a:lnTo>
                    <a:pt x="53" y="174"/>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6" name="Freeform 56"/>
            <p:cNvSpPr>
              <a:spLocks/>
            </p:cNvSpPr>
            <p:nvPr/>
          </p:nvSpPr>
          <p:spPr bwMode="auto">
            <a:xfrm>
              <a:off x="3657" y="3153"/>
              <a:ext cx="269" cy="142"/>
            </a:xfrm>
            <a:custGeom>
              <a:avLst/>
              <a:gdLst>
                <a:gd name="T0" fmla="*/ 0 w 269"/>
                <a:gd name="T1" fmla="*/ 0 h 142"/>
                <a:gd name="T2" fmla="*/ 19 w 269"/>
                <a:gd name="T3" fmla="*/ 6 h 142"/>
                <a:gd name="T4" fmla="*/ 37 w 269"/>
                <a:gd name="T5" fmla="*/ 11 h 142"/>
                <a:gd name="T6" fmla="*/ 54 w 269"/>
                <a:gd name="T7" fmla="*/ 15 h 142"/>
                <a:gd name="T8" fmla="*/ 71 w 269"/>
                <a:gd name="T9" fmla="*/ 18 h 142"/>
                <a:gd name="T10" fmla="*/ 86 w 269"/>
                <a:gd name="T11" fmla="*/ 20 h 142"/>
                <a:gd name="T12" fmla="*/ 103 w 269"/>
                <a:gd name="T13" fmla="*/ 23 h 142"/>
                <a:gd name="T14" fmla="*/ 118 w 269"/>
                <a:gd name="T15" fmla="*/ 24 h 142"/>
                <a:gd name="T16" fmla="*/ 133 w 269"/>
                <a:gd name="T17" fmla="*/ 24 h 142"/>
                <a:gd name="T18" fmla="*/ 147 w 269"/>
                <a:gd name="T19" fmla="*/ 25 h 142"/>
                <a:gd name="T20" fmla="*/ 164 w 269"/>
                <a:gd name="T21" fmla="*/ 24 h 142"/>
                <a:gd name="T22" fmla="*/ 179 w 269"/>
                <a:gd name="T23" fmla="*/ 24 h 142"/>
                <a:gd name="T24" fmla="*/ 196 w 269"/>
                <a:gd name="T25" fmla="*/ 23 h 142"/>
                <a:gd name="T26" fmla="*/ 212 w 269"/>
                <a:gd name="T27" fmla="*/ 22 h 142"/>
                <a:gd name="T28" fmla="*/ 230 w 269"/>
                <a:gd name="T29" fmla="*/ 20 h 142"/>
                <a:gd name="T30" fmla="*/ 249 w 269"/>
                <a:gd name="T31" fmla="*/ 18 h 142"/>
                <a:gd name="T32" fmla="*/ 269 w 269"/>
                <a:gd name="T33" fmla="*/ 17 h 142"/>
                <a:gd name="T34" fmla="*/ 269 w 269"/>
                <a:gd name="T35" fmla="*/ 135 h 142"/>
                <a:gd name="T36" fmla="*/ 255 w 269"/>
                <a:gd name="T37" fmla="*/ 137 h 142"/>
                <a:gd name="T38" fmla="*/ 239 w 269"/>
                <a:gd name="T39" fmla="*/ 139 h 142"/>
                <a:gd name="T40" fmla="*/ 225 w 269"/>
                <a:gd name="T41" fmla="*/ 141 h 142"/>
                <a:gd name="T42" fmla="*/ 211 w 269"/>
                <a:gd name="T43" fmla="*/ 141 h 142"/>
                <a:gd name="T44" fmla="*/ 197 w 269"/>
                <a:gd name="T45" fmla="*/ 142 h 142"/>
                <a:gd name="T46" fmla="*/ 183 w 269"/>
                <a:gd name="T47" fmla="*/ 142 h 142"/>
                <a:gd name="T48" fmla="*/ 169 w 269"/>
                <a:gd name="T49" fmla="*/ 141 h 142"/>
                <a:gd name="T50" fmla="*/ 155 w 269"/>
                <a:gd name="T51" fmla="*/ 141 h 142"/>
                <a:gd name="T52" fmla="*/ 139 w 269"/>
                <a:gd name="T53" fmla="*/ 139 h 142"/>
                <a:gd name="T54" fmla="*/ 125 w 269"/>
                <a:gd name="T55" fmla="*/ 138 h 142"/>
                <a:gd name="T56" fmla="*/ 111 w 269"/>
                <a:gd name="T57" fmla="*/ 137 h 142"/>
                <a:gd name="T58" fmla="*/ 97 w 269"/>
                <a:gd name="T59" fmla="*/ 135 h 142"/>
                <a:gd name="T60" fmla="*/ 83 w 269"/>
                <a:gd name="T61" fmla="*/ 133 h 142"/>
                <a:gd name="T62" fmla="*/ 69 w 269"/>
                <a:gd name="T63" fmla="*/ 131 h 142"/>
                <a:gd name="T64" fmla="*/ 53 w 269"/>
                <a:gd name="T65" fmla="*/ 130 h 142"/>
                <a:gd name="T66" fmla="*/ 39 w 269"/>
                <a:gd name="T67" fmla="*/ 128 h 142"/>
                <a:gd name="T68" fmla="*/ 0 w 269"/>
                <a:gd name="T69" fmla="*/ 111 h 142"/>
                <a:gd name="T70" fmla="*/ 0 w 269"/>
                <a:gd name="T71"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9" h="142">
                  <a:moveTo>
                    <a:pt x="0" y="0"/>
                  </a:moveTo>
                  <a:lnTo>
                    <a:pt x="19" y="6"/>
                  </a:lnTo>
                  <a:lnTo>
                    <a:pt x="37" y="11"/>
                  </a:lnTo>
                  <a:lnTo>
                    <a:pt x="54" y="15"/>
                  </a:lnTo>
                  <a:lnTo>
                    <a:pt x="71" y="18"/>
                  </a:lnTo>
                  <a:lnTo>
                    <a:pt x="86" y="20"/>
                  </a:lnTo>
                  <a:lnTo>
                    <a:pt x="103" y="23"/>
                  </a:lnTo>
                  <a:lnTo>
                    <a:pt x="118" y="24"/>
                  </a:lnTo>
                  <a:lnTo>
                    <a:pt x="133" y="24"/>
                  </a:lnTo>
                  <a:lnTo>
                    <a:pt x="147" y="25"/>
                  </a:lnTo>
                  <a:lnTo>
                    <a:pt x="164" y="24"/>
                  </a:lnTo>
                  <a:lnTo>
                    <a:pt x="179" y="24"/>
                  </a:lnTo>
                  <a:lnTo>
                    <a:pt x="196" y="23"/>
                  </a:lnTo>
                  <a:lnTo>
                    <a:pt x="212" y="22"/>
                  </a:lnTo>
                  <a:lnTo>
                    <a:pt x="230" y="20"/>
                  </a:lnTo>
                  <a:lnTo>
                    <a:pt x="249" y="18"/>
                  </a:lnTo>
                  <a:lnTo>
                    <a:pt x="269" y="17"/>
                  </a:lnTo>
                  <a:lnTo>
                    <a:pt x="269" y="135"/>
                  </a:lnTo>
                  <a:lnTo>
                    <a:pt x="255" y="137"/>
                  </a:lnTo>
                  <a:lnTo>
                    <a:pt x="239" y="139"/>
                  </a:lnTo>
                  <a:lnTo>
                    <a:pt x="225" y="141"/>
                  </a:lnTo>
                  <a:lnTo>
                    <a:pt x="211" y="141"/>
                  </a:lnTo>
                  <a:lnTo>
                    <a:pt x="197" y="142"/>
                  </a:lnTo>
                  <a:lnTo>
                    <a:pt x="183" y="142"/>
                  </a:lnTo>
                  <a:lnTo>
                    <a:pt x="169" y="141"/>
                  </a:lnTo>
                  <a:lnTo>
                    <a:pt x="155" y="141"/>
                  </a:lnTo>
                  <a:lnTo>
                    <a:pt x="139" y="139"/>
                  </a:lnTo>
                  <a:lnTo>
                    <a:pt x="125" y="138"/>
                  </a:lnTo>
                  <a:lnTo>
                    <a:pt x="111" y="137"/>
                  </a:lnTo>
                  <a:lnTo>
                    <a:pt x="97" y="135"/>
                  </a:lnTo>
                  <a:lnTo>
                    <a:pt x="83" y="133"/>
                  </a:lnTo>
                  <a:lnTo>
                    <a:pt x="69" y="131"/>
                  </a:lnTo>
                  <a:lnTo>
                    <a:pt x="53" y="130"/>
                  </a:lnTo>
                  <a:lnTo>
                    <a:pt x="39" y="128"/>
                  </a:lnTo>
                  <a:lnTo>
                    <a:pt x="0" y="111"/>
                  </a:lnTo>
                  <a:lnTo>
                    <a:pt x="0" y="0"/>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7" name="Freeform 57"/>
            <p:cNvSpPr>
              <a:spLocks/>
            </p:cNvSpPr>
            <p:nvPr/>
          </p:nvSpPr>
          <p:spPr bwMode="auto">
            <a:xfrm>
              <a:off x="3726" y="3166"/>
              <a:ext cx="103" cy="125"/>
            </a:xfrm>
            <a:custGeom>
              <a:avLst/>
              <a:gdLst>
                <a:gd name="T0" fmla="*/ 0 w 103"/>
                <a:gd name="T1" fmla="*/ 0 h 125"/>
                <a:gd name="T2" fmla="*/ 0 w 103"/>
                <a:gd name="T3" fmla="*/ 122 h 125"/>
                <a:gd name="T4" fmla="*/ 48 w 103"/>
                <a:gd name="T5" fmla="*/ 125 h 125"/>
                <a:gd name="T6" fmla="*/ 103 w 103"/>
                <a:gd name="T7" fmla="*/ 125 h 125"/>
                <a:gd name="T8" fmla="*/ 103 w 103"/>
                <a:gd name="T9" fmla="*/ 13 h 125"/>
                <a:gd name="T10" fmla="*/ 35 w 103"/>
                <a:gd name="T11" fmla="*/ 13 h 125"/>
                <a:gd name="T12" fmla="*/ 0 w 103"/>
                <a:gd name="T13" fmla="*/ 0 h 125"/>
              </a:gdLst>
              <a:ahLst/>
              <a:cxnLst>
                <a:cxn ang="0">
                  <a:pos x="T0" y="T1"/>
                </a:cxn>
                <a:cxn ang="0">
                  <a:pos x="T2" y="T3"/>
                </a:cxn>
                <a:cxn ang="0">
                  <a:pos x="T4" y="T5"/>
                </a:cxn>
                <a:cxn ang="0">
                  <a:pos x="T6" y="T7"/>
                </a:cxn>
                <a:cxn ang="0">
                  <a:pos x="T8" y="T9"/>
                </a:cxn>
                <a:cxn ang="0">
                  <a:pos x="T10" y="T11"/>
                </a:cxn>
                <a:cxn ang="0">
                  <a:pos x="T12" y="T13"/>
                </a:cxn>
              </a:cxnLst>
              <a:rect l="0" t="0" r="r" b="b"/>
              <a:pathLst>
                <a:path w="103" h="125">
                  <a:moveTo>
                    <a:pt x="0" y="0"/>
                  </a:moveTo>
                  <a:lnTo>
                    <a:pt x="0" y="122"/>
                  </a:lnTo>
                  <a:lnTo>
                    <a:pt x="48" y="125"/>
                  </a:lnTo>
                  <a:lnTo>
                    <a:pt x="103" y="125"/>
                  </a:lnTo>
                  <a:lnTo>
                    <a:pt x="103" y="13"/>
                  </a:lnTo>
                  <a:lnTo>
                    <a:pt x="35" y="13"/>
                  </a:lnTo>
                  <a:lnTo>
                    <a:pt x="0" y="0"/>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8" name="Freeform 58"/>
            <p:cNvSpPr>
              <a:spLocks/>
            </p:cNvSpPr>
            <p:nvPr/>
          </p:nvSpPr>
          <p:spPr bwMode="auto">
            <a:xfrm>
              <a:off x="3153" y="3213"/>
              <a:ext cx="231" cy="57"/>
            </a:xfrm>
            <a:custGeom>
              <a:avLst/>
              <a:gdLst>
                <a:gd name="T0" fmla="*/ 6 w 231"/>
                <a:gd name="T1" fmla="*/ 8 h 57"/>
                <a:gd name="T2" fmla="*/ 0 w 231"/>
                <a:gd name="T3" fmla="*/ 19 h 57"/>
                <a:gd name="T4" fmla="*/ 8 w 231"/>
                <a:gd name="T5" fmla="*/ 28 h 57"/>
                <a:gd name="T6" fmla="*/ 17 w 231"/>
                <a:gd name="T7" fmla="*/ 36 h 57"/>
                <a:gd name="T8" fmla="*/ 29 w 231"/>
                <a:gd name="T9" fmla="*/ 42 h 57"/>
                <a:gd name="T10" fmla="*/ 44 w 231"/>
                <a:gd name="T11" fmla="*/ 48 h 57"/>
                <a:gd name="T12" fmla="*/ 59 w 231"/>
                <a:gd name="T13" fmla="*/ 51 h 57"/>
                <a:gd name="T14" fmla="*/ 77 w 231"/>
                <a:gd name="T15" fmla="*/ 55 h 57"/>
                <a:gd name="T16" fmla="*/ 96 w 231"/>
                <a:gd name="T17" fmla="*/ 57 h 57"/>
                <a:gd name="T18" fmla="*/ 115 w 231"/>
                <a:gd name="T19" fmla="*/ 57 h 57"/>
                <a:gd name="T20" fmla="*/ 132 w 231"/>
                <a:gd name="T21" fmla="*/ 57 h 57"/>
                <a:gd name="T22" fmla="*/ 151 w 231"/>
                <a:gd name="T23" fmla="*/ 56 h 57"/>
                <a:gd name="T24" fmla="*/ 169 w 231"/>
                <a:gd name="T25" fmla="*/ 52 h 57"/>
                <a:gd name="T26" fmla="*/ 185 w 231"/>
                <a:gd name="T27" fmla="*/ 48 h 57"/>
                <a:gd name="T28" fmla="*/ 201 w 231"/>
                <a:gd name="T29" fmla="*/ 43 h 57"/>
                <a:gd name="T30" fmla="*/ 214 w 231"/>
                <a:gd name="T31" fmla="*/ 36 h 57"/>
                <a:gd name="T32" fmla="*/ 224 w 231"/>
                <a:gd name="T33" fmla="*/ 26 h 57"/>
                <a:gd name="T34" fmla="*/ 231 w 231"/>
                <a:gd name="T35" fmla="*/ 17 h 57"/>
                <a:gd name="T36" fmla="*/ 218 w 231"/>
                <a:gd name="T37" fmla="*/ 0 h 57"/>
                <a:gd name="T38" fmla="*/ 6 w 231"/>
                <a:gd name="T39" fmla="*/ 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1" h="57">
                  <a:moveTo>
                    <a:pt x="6" y="8"/>
                  </a:moveTo>
                  <a:lnTo>
                    <a:pt x="0" y="19"/>
                  </a:lnTo>
                  <a:lnTo>
                    <a:pt x="8" y="28"/>
                  </a:lnTo>
                  <a:lnTo>
                    <a:pt x="17" y="36"/>
                  </a:lnTo>
                  <a:lnTo>
                    <a:pt x="29" y="42"/>
                  </a:lnTo>
                  <a:lnTo>
                    <a:pt x="44" y="48"/>
                  </a:lnTo>
                  <a:lnTo>
                    <a:pt x="59" y="51"/>
                  </a:lnTo>
                  <a:lnTo>
                    <a:pt x="77" y="55"/>
                  </a:lnTo>
                  <a:lnTo>
                    <a:pt x="96" y="57"/>
                  </a:lnTo>
                  <a:lnTo>
                    <a:pt x="115" y="57"/>
                  </a:lnTo>
                  <a:lnTo>
                    <a:pt x="132" y="57"/>
                  </a:lnTo>
                  <a:lnTo>
                    <a:pt x="151" y="56"/>
                  </a:lnTo>
                  <a:lnTo>
                    <a:pt x="169" y="52"/>
                  </a:lnTo>
                  <a:lnTo>
                    <a:pt x="185" y="48"/>
                  </a:lnTo>
                  <a:lnTo>
                    <a:pt x="201" y="43"/>
                  </a:lnTo>
                  <a:lnTo>
                    <a:pt x="214" y="36"/>
                  </a:lnTo>
                  <a:lnTo>
                    <a:pt x="224" y="26"/>
                  </a:lnTo>
                  <a:lnTo>
                    <a:pt x="231" y="17"/>
                  </a:lnTo>
                  <a:lnTo>
                    <a:pt x="218" y="0"/>
                  </a:lnTo>
                  <a:lnTo>
                    <a:pt x="6" y="8"/>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9" name="Freeform 59"/>
            <p:cNvSpPr>
              <a:spLocks/>
            </p:cNvSpPr>
            <p:nvPr/>
          </p:nvSpPr>
          <p:spPr bwMode="auto">
            <a:xfrm>
              <a:off x="3297" y="3367"/>
              <a:ext cx="230" cy="57"/>
            </a:xfrm>
            <a:custGeom>
              <a:avLst/>
              <a:gdLst>
                <a:gd name="T0" fmla="*/ 6 w 230"/>
                <a:gd name="T1" fmla="*/ 7 h 57"/>
                <a:gd name="T2" fmla="*/ 0 w 230"/>
                <a:gd name="T3" fmla="*/ 20 h 57"/>
                <a:gd name="T4" fmla="*/ 7 w 230"/>
                <a:gd name="T5" fmla="*/ 28 h 57"/>
                <a:gd name="T6" fmla="*/ 17 w 230"/>
                <a:gd name="T7" fmla="*/ 36 h 57"/>
                <a:gd name="T8" fmla="*/ 28 w 230"/>
                <a:gd name="T9" fmla="*/ 42 h 57"/>
                <a:gd name="T10" fmla="*/ 42 w 230"/>
                <a:gd name="T11" fmla="*/ 48 h 57"/>
                <a:gd name="T12" fmla="*/ 59 w 230"/>
                <a:gd name="T13" fmla="*/ 51 h 57"/>
                <a:gd name="T14" fmla="*/ 77 w 230"/>
                <a:gd name="T15" fmla="*/ 55 h 57"/>
                <a:gd name="T16" fmla="*/ 94 w 230"/>
                <a:gd name="T17" fmla="*/ 56 h 57"/>
                <a:gd name="T18" fmla="*/ 113 w 230"/>
                <a:gd name="T19" fmla="*/ 57 h 57"/>
                <a:gd name="T20" fmla="*/ 132 w 230"/>
                <a:gd name="T21" fmla="*/ 56 h 57"/>
                <a:gd name="T22" fmla="*/ 151 w 230"/>
                <a:gd name="T23" fmla="*/ 55 h 57"/>
                <a:gd name="T24" fmla="*/ 167 w 230"/>
                <a:gd name="T25" fmla="*/ 51 h 57"/>
                <a:gd name="T26" fmla="*/ 184 w 230"/>
                <a:gd name="T27" fmla="*/ 47 h 57"/>
                <a:gd name="T28" fmla="*/ 199 w 230"/>
                <a:gd name="T29" fmla="*/ 42 h 57"/>
                <a:gd name="T30" fmla="*/ 212 w 230"/>
                <a:gd name="T31" fmla="*/ 35 h 57"/>
                <a:gd name="T32" fmla="*/ 223 w 230"/>
                <a:gd name="T33" fmla="*/ 25 h 57"/>
                <a:gd name="T34" fmla="*/ 230 w 230"/>
                <a:gd name="T35" fmla="*/ 16 h 57"/>
                <a:gd name="T36" fmla="*/ 218 w 230"/>
                <a:gd name="T37" fmla="*/ 0 h 57"/>
                <a:gd name="T38" fmla="*/ 6 w 230"/>
                <a:gd name="T39" fmla="*/ 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0" h="57">
                  <a:moveTo>
                    <a:pt x="6" y="7"/>
                  </a:moveTo>
                  <a:lnTo>
                    <a:pt x="0" y="20"/>
                  </a:lnTo>
                  <a:lnTo>
                    <a:pt x="7" y="28"/>
                  </a:lnTo>
                  <a:lnTo>
                    <a:pt x="17" y="36"/>
                  </a:lnTo>
                  <a:lnTo>
                    <a:pt x="28" y="42"/>
                  </a:lnTo>
                  <a:lnTo>
                    <a:pt x="42" y="48"/>
                  </a:lnTo>
                  <a:lnTo>
                    <a:pt x="59" y="51"/>
                  </a:lnTo>
                  <a:lnTo>
                    <a:pt x="77" y="55"/>
                  </a:lnTo>
                  <a:lnTo>
                    <a:pt x="94" y="56"/>
                  </a:lnTo>
                  <a:lnTo>
                    <a:pt x="113" y="57"/>
                  </a:lnTo>
                  <a:lnTo>
                    <a:pt x="132" y="56"/>
                  </a:lnTo>
                  <a:lnTo>
                    <a:pt x="151" y="55"/>
                  </a:lnTo>
                  <a:lnTo>
                    <a:pt x="167" y="51"/>
                  </a:lnTo>
                  <a:lnTo>
                    <a:pt x="184" y="47"/>
                  </a:lnTo>
                  <a:lnTo>
                    <a:pt x="199" y="42"/>
                  </a:lnTo>
                  <a:lnTo>
                    <a:pt x="212" y="35"/>
                  </a:lnTo>
                  <a:lnTo>
                    <a:pt x="223" y="25"/>
                  </a:lnTo>
                  <a:lnTo>
                    <a:pt x="230" y="16"/>
                  </a:lnTo>
                  <a:lnTo>
                    <a:pt x="218" y="0"/>
                  </a:lnTo>
                  <a:lnTo>
                    <a:pt x="6" y="7"/>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0" name="Freeform 60"/>
            <p:cNvSpPr>
              <a:spLocks/>
            </p:cNvSpPr>
            <p:nvPr/>
          </p:nvSpPr>
          <p:spPr bwMode="auto">
            <a:xfrm>
              <a:off x="4012" y="3684"/>
              <a:ext cx="230" cy="58"/>
            </a:xfrm>
            <a:custGeom>
              <a:avLst/>
              <a:gdLst>
                <a:gd name="T0" fmla="*/ 6 w 230"/>
                <a:gd name="T1" fmla="*/ 8 h 58"/>
                <a:gd name="T2" fmla="*/ 0 w 230"/>
                <a:gd name="T3" fmla="*/ 20 h 58"/>
                <a:gd name="T4" fmla="*/ 7 w 230"/>
                <a:gd name="T5" fmla="*/ 29 h 58"/>
                <a:gd name="T6" fmla="*/ 16 w 230"/>
                <a:gd name="T7" fmla="*/ 37 h 58"/>
                <a:gd name="T8" fmla="*/ 28 w 230"/>
                <a:gd name="T9" fmla="*/ 43 h 58"/>
                <a:gd name="T10" fmla="*/ 42 w 230"/>
                <a:gd name="T11" fmla="*/ 49 h 58"/>
                <a:gd name="T12" fmla="*/ 59 w 230"/>
                <a:gd name="T13" fmla="*/ 52 h 58"/>
                <a:gd name="T14" fmla="*/ 76 w 230"/>
                <a:gd name="T15" fmla="*/ 56 h 58"/>
                <a:gd name="T16" fmla="*/ 94 w 230"/>
                <a:gd name="T17" fmla="*/ 57 h 58"/>
                <a:gd name="T18" fmla="*/ 113 w 230"/>
                <a:gd name="T19" fmla="*/ 58 h 58"/>
                <a:gd name="T20" fmla="*/ 132 w 230"/>
                <a:gd name="T21" fmla="*/ 57 h 58"/>
                <a:gd name="T22" fmla="*/ 150 w 230"/>
                <a:gd name="T23" fmla="*/ 56 h 58"/>
                <a:gd name="T24" fmla="*/ 168 w 230"/>
                <a:gd name="T25" fmla="*/ 52 h 58"/>
                <a:gd name="T26" fmla="*/ 185 w 230"/>
                <a:gd name="T27" fmla="*/ 48 h 58"/>
                <a:gd name="T28" fmla="*/ 199 w 230"/>
                <a:gd name="T29" fmla="*/ 43 h 58"/>
                <a:gd name="T30" fmla="*/ 212 w 230"/>
                <a:gd name="T31" fmla="*/ 36 h 58"/>
                <a:gd name="T32" fmla="*/ 222 w 230"/>
                <a:gd name="T33" fmla="*/ 26 h 58"/>
                <a:gd name="T34" fmla="*/ 230 w 230"/>
                <a:gd name="T35" fmla="*/ 17 h 58"/>
                <a:gd name="T36" fmla="*/ 217 w 230"/>
                <a:gd name="T37" fmla="*/ 0 h 58"/>
                <a:gd name="T38" fmla="*/ 6 w 230"/>
                <a:gd name="T39" fmla="*/ 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0" h="58">
                  <a:moveTo>
                    <a:pt x="6" y="8"/>
                  </a:moveTo>
                  <a:lnTo>
                    <a:pt x="0" y="20"/>
                  </a:lnTo>
                  <a:lnTo>
                    <a:pt x="7" y="29"/>
                  </a:lnTo>
                  <a:lnTo>
                    <a:pt x="16" y="37"/>
                  </a:lnTo>
                  <a:lnTo>
                    <a:pt x="28" y="43"/>
                  </a:lnTo>
                  <a:lnTo>
                    <a:pt x="42" y="49"/>
                  </a:lnTo>
                  <a:lnTo>
                    <a:pt x="59" y="52"/>
                  </a:lnTo>
                  <a:lnTo>
                    <a:pt x="76" y="56"/>
                  </a:lnTo>
                  <a:lnTo>
                    <a:pt x="94" y="57"/>
                  </a:lnTo>
                  <a:lnTo>
                    <a:pt x="113" y="58"/>
                  </a:lnTo>
                  <a:lnTo>
                    <a:pt x="132" y="57"/>
                  </a:lnTo>
                  <a:lnTo>
                    <a:pt x="150" y="56"/>
                  </a:lnTo>
                  <a:lnTo>
                    <a:pt x="168" y="52"/>
                  </a:lnTo>
                  <a:lnTo>
                    <a:pt x="185" y="48"/>
                  </a:lnTo>
                  <a:lnTo>
                    <a:pt x="199" y="43"/>
                  </a:lnTo>
                  <a:lnTo>
                    <a:pt x="212" y="36"/>
                  </a:lnTo>
                  <a:lnTo>
                    <a:pt x="222" y="26"/>
                  </a:lnTo>
                  <a:lnTo>
                    <a:pt x="230" y="17"/>
                  </a:lnTo>
                  <a:lnTo>
                    <a:pt x="217" y="0"/>
                  </a:lnTo>
                  <a:lnTo>
                    <a:pt x="6" y="8"/>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1" name="Freeform 61"/>
            <p:cNvSpPr>
              <a:spLocks/>
            </p:cNvSpPr>
            <p:nvPr/>
          </p:nvSpPr>
          <p:spPr bwMode="auto">
            <a:xfrm>
              <a:off x="3574" y="3722"/>
              <a:ext cx="229" cy="59"/>
            </a:xfrm>
            <a:custGeom>
              <a:avLst/>
              <a:gdLst>
                <a:gd name="T0" fmla="*/ 6 w 229"/>
                <a:gd name="T1" fmla="*/ 7 h 59"/>
                <a:gd name="T2" fmla="*/ 0 w 229"/>
                <a:gd name="T3" fmla="*/ 20 h 59"/>
                <a:gd name="T4" fmla="*/ 7 w 229"/>
                <a:gd name="T5" fmla="*/ 28 h 59"/>
                <a:gd name="T6" fmla="*/ 16 w 229"/>
                <a:gd name="T7" fmla="*/ 37 h 59"/>
                <a:gd name="T8" fmla="*/ 28 w 229"/>
                <a:gd name="T9" fmla="*/ 44 h 59"/>
                <a:gd name="T10" fmla="*/ 42 w 229"/>
                <a:gd name="T11" fmla="*/ 48 h 59"/>
                <a:gd name="T12" fmla="*/ 59 w 229"/>
                <a:gd name="T13" fmla="*/ 53 h 59"/>
                <a:gd name="T14" fmla="*/ 75 w 229"/>
                <a:gd name="T15" fmla="*/ 55 h 59"/>
                <a:gd name="T16" fmla="*/ 94 w 229"/>
                <a:gd name="T17" fmla="*/ 58 h 59"/>
                <a:gd name="T18" fmla="*/ 113 w 229"/>
                <a:gd name="T19" fmla="*/ 59 h 59"/>
                <a:gd name="T20" fmla="*/ 132 w 229"/>
                <a:gd name="T21" fmla="*/ 58 h 59"/>
                <a:gd name="T22" fmla="*/ 149 w 229"/>
                <a:gd name="T23" fmla="*/ 57 h 59"/>
                <a:gd name="T24" fmla="*/ 167 w 229"/>
                <a:gd name="T25" fmla="*/ 53 h 59"/>
                <a:gd name="T26" fmla="*/ 183 w 229"/>
                <a:gd name="T27" fmla="*/ 48 h 59"/>
                <a:gd name="T28" fmla="*/ 199 w 229"/>
                <a:gd name="T29" fmla="*/ 44 h 59"/>
                <a:gd name="T30" fmla="*/ 212 w 229"/>
                <a:gd name="T31" fmla="*/ 37 h 59"/>
                <a:gd name="T32" fmla="*/ 222 w 229"/>
                <a:gd name="T33" fmla="*/ 27 h 59"/>
                <a:gd name="T34" fmla="*/ 229 w 229"/>
                <a:gd name="T35" fmla="*/ 18 h 59"/>
                <a:gd name="T36" fmla="*/ 216 w 229"/>
                <a:gd name="T37" fmla="*/ 0 h 59"/>
                <a:gd name="T38" fmla="*/ 6 w 229"/>
                <a:gd name="T39" fmla="*/ 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9" h="59">
                  <a:moveTo>
                    <a:pt x="6" y="7"/>
                  </a:moveTo>
                  <a:lnTo>
                    <a:pt x="0" y="20"/>
                  </a:lnTo>
                  <a:lnTo>
                    <a:pt x="7" y="28"/>
                  </a:lnTo>
                  <a:lnTo>
                    <a:pt x="16" y="37"/>
                  </a:lnTo>
                  <a:lnTo>
                    <a:pt x="28" y="44"/>
                  </a:lnTo>
                  <a:lnTo>
                    <a:pt x="42" y="48"/>
                  </a:lnTo>
                  <a:lnTo>
                    <a:pt x="59" y="53"/>
                  </a:lnTo>
                  <a:lnTo>
                    <a:pt x="75" y="55"/>
                  </a:lnTo>
                  <a:lnTo>
                    <a:pt x="94" y="58"/>
                  </a:lnTo>
                  <a:lnTo>
                    <a:pt x="113" y="59"/>
                  </a:lnTo>
                  <a:lnTo>
                    <a:pt x="132" y="58"/>
                  </a:lnTo>
                  <a:lnTo>
                    <a:pt x="149" y="57"/>
                  </a:lnTo>
                  <a:lnTo>
                    <a:pt x="167" y="53"/>
                  </a:lnTo>
                  <a:lnTo>
                    <a:pt x="183" y="48"/>
                  </a:lnTo>
                  <a:lnTo>
                    <a:pt x="199" y="44"/>
                  </a:lnTo>
                  <a:lnTo>
                    <a:pt x="212" y="37"/>
                  </a:lnTo>
                  <a:lnTo>
                    <a:pt x="222" y="27"/>
                  </a:lnTo>
                  <a:lnTo>
                    <a:pt x="229" y="18"/>
                  </a:lnTo>
                  <a:lnTo>
                    <a:pt x="216" y="0"/>
                  </a:lnTo>
                  <a:lnTo>
                    <a:pt x="6" y="7"/>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2" name="Freeform 62"/>
            <p:cNvSpPr>
              <a:spLocks/>
            </p:cNvSpPr>
            <p:nvPr/>
          </p:nvSpPr>
          <p:spPr bwMode="auto">
            <a:xfrm>
              <a:off x="3159" y="3186"/>
              <a:ext cx="219" cy="77"/>
            </a:xfrm>
            <a:custGeom>
              <a:avLst/>
              <a:gdLst>
                <a:gd name="T0" fmla="*/ 110 w 219"/>
                <a:gd name="T1" fmla="*/ 0 h 77"/>
                <a:gd name="T2" fmla="*/ 132 w 219"/>
                <a:gd name="T3" fmla="*/ 2 h 77"/>
                <a:gd name="T4" fmla="*/ 152 w 219"/>
                <a:gd name="T5" fmla="*/ 3 h 77"/>
                <a:gd name="T6" fmla="*/ 171 w 219"/>
                <a:gd name="T7" fmla="*/ 6 h 77"/>
                <a:gd name="T8" fmla="*/ 188 w 219"/>
                <a:gd name="T9" fmla="*/ 11 h 77"/>
                <a:gd name="T10" fmla="*/ 200 w 219"/>
                <a:gd name="T11" fmla="*/ 17 h 77"/>
                <a:gd name="T12" fmla="*/ 211 w 219"/>
                <a:gd name="T13" fmla="*/ 23 h 77"/>
                <a:gd name="T14" fmla="*/ 217 w 219"/>
                <a:gd name="T15" fmla="*/ 30 h 77"/>
                <a:gd name="T16" fmla="*/ 219 w 219"/>
                <a:gd name="T17" fmla="*/ 38 h 77"/>
                <a:gd name="T18" fmla="*/ 217 w 219"/>
                <a:gd name="T19" fmla="*/ 46 h 77"/>
                <a:gd name="T20" fmla="*/ 211 w 219"/>
                <a:gd name="T21" fmla="*/ 53 h 77"/>
                <a:gd name="T22" fmla="*/ 200 w 219"/>
                <a:gd name="T23" fmla="*/ 59 h 77"/>
                <a:gd name="T24" fmla="*/ 188 w 219"/>
                <a:gd name="T25" fmla="*/ 65 h 77"/>
                <a:gd name="T26" fmla="*/ 171 w 219"/>
                <a:gd name="T27" fmla="*/ 70 h 77"/>
                <a:gd name="T28" fmla="*/ 152 w 219"/>
                <a:gd name="T29" fmla="*/ 73 h 77"/>
                <a:gd name="T30" fmla="*/ 132 w 219"/>
                <a:gd name="T31" fmla="*/ 76 h 77"/>
                <a:gd name="T32" fmla="*/ 110 w 219"/>
                <a:gd name="T33" fmla="*/ 77 h 77"/>
                <a:gd name="T34" fmla="*/ 87 w 219"/>
                <a:gd name="T35" fmla="*/ 76 h 77"/>
                <a:gd name="T36" fmla="*/ 67 w 219"/>
                <a:gd name="T37" fmla="*/ 73 h 77"/>
                <a:gd name="T38" fmla="*/ 49 w 219"/>
                <a:gd name="T39" fmla="*/ 70 h 77"/>
                <a:gd name="T40" fmla="*/ 32 w 219"/>
                <a:gd name="T41" fmla="*/ 65 h 77"/>
                <a:gd name="T42" fmla="*/ 19 w 219"/>
                <a:gd name="T43" fmla="*/ 59 h 77"/>
                <a:gd name="T44" fmla="*/ 9 w 219"/>
                <a:gd name="T45" fmla="*/ 53 h 77"/>
                <a:gd name="T46" fmla="*/ 3 w 219"/>
                <a:gd name="T47" fmla="*/ 46 h 77"/>
                <a:gd name="T48" fmla="*/ 0 w 219"/>
                <a:gd name="T49" fmla="*/ 38 h 77"/>
                <a:gd name="T50" fmla="*/ 3 w 219"/>
                <a:gd name="T51" fmla="*/ 30 h 77"/>
                <a:gd name="T52" fmla="*/ 9 w 219"/>
                <a:gd name="T53" fmla="*/ 23 h 77"/>
                <a:gd name="T54" fmla="*/ 19 w 219"/>
                <a:gd name="T55" fmla="*/ 17 h 77"/>
                <a:gd name="T56" fmla="*/ 32 w 219"/>
                <a:gd name="T57" fmla="*/ 11 h 77"/>
                <a:gd name="T58" fmla="*/ 49 w 219"/>
                <a:gd name="T59" fmla="*/ 6 h 77"/>
                <a:gd name="T60" fmla="*/ 67 w 219"/>
                <a:gd name="T61" fmla="*/ 3 h 77"/>
                <a:gd name="T62" fmla="*/ 87 w 219"/>
                <a:gd name="T63" fmla="*/ 2 h 77"/>
                <a:gd name="T64" fmla="*/ 110 w 219"/>
                <a:gd name="T6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7">
                  <a:moveTo>
                    <a:pt x="110" y="0"/>
                  </a:moveTo>
                  <a:lnTo>
                    <a:pt x="132" y="2"/>
                  </a:lnTo>
                  <a:lnTo>
                    <a:pt x="152" y="3"/>
                  </a:lnTo>
                  <a:lnTo>
                    <a:pt x="171" y="6"/>
                  </a:lnTo>
                  <a:lnTo>
                    <a:pt x="188" y="11"/>
                  </a:lnTo>
                  <a:lnTo>
                    <a:pt x="200" y="17"/>
                  </a:lnTo>
                  <a:lnTo>
                    <a:pt x="211" y="23"/>
                  </a:lnTo>
                  <a:lnTo>
                    <a:pt x="217" y="30"/>
                  </a:lnTo>
                  <a:lnTo>
                    <a:pt x="219" y="38"/>
                  </a:lnTo>
                  <a:lnTo>
                    <a:pt x="217" y="46"/>
                  </a:lnTo>
                  <a:lnTo>
                    <a:pt x="211" y="53"/>
                  </a:lnTo>
                  <a:lnTo>
                    <a:pt x="200" y="59"/>
                  </a:lnTo>
                  <a:lnTo>
                    <a:pt x="188" y="65"/>
                  </a:lnTo>
                  <a:lnTo>
                    <a:pt x="171" y="70"/>
                  </a:lnTo>
                  <a:lnTo>
                    <a:pt x="152" y="73"/>
                  </a:lnTo>
                  <a:lnTo>
                    <a:pt x="132" y="76"/>
                  </a:lnTo>
                  <a:lnTo>
                    <a:pt x="110" y="77"/>
                  </a:lnTo>
                  <a:lnTo>
                    <a:pt x="87" y="76"/>
                  </a:lnTo>
                  <a:lnTo>
                    <a:pt x="67" y="73"/>
                  </a:lnTo>
                  <a:lnTo>
                    <a:pt x="49" y="70"/>
                  </a:lnTo>
                  <a:lnTo>
                    <a:pt x="32" y="65"/>
                  </a:lnTo>
                  <a:lnTo>
                    <a:pt x="19" y="59"/>
                  </a:lnTo>
                  <a:lnTo>
                    <a:pt x="9" y="53"/>
                  </a:lnTo>
                  <a:lnTo>
                    <a:pt x="3" y="46"/>
                  </a:lnTo>
                  <a:lnTo>
                    <a:pt x="0" y="38"/>
                  </a:lnTo>
                  <a:lnTo>
                    <a:pt x="3" y="30"/>
                  </a:lnTo>
                  <a:lnTo>
                    <a:pt x="9" y="23"/>
                  </a:lnTo>
                  <a:lnTo>
                    <a:pt x="19" y="17"/>
                  </a:lnTo>
                  <a:lnTo>
                    <a:pt x="32" y="11"/>
                  </a:lnTo>
                  <a:lnTo>
                    <a:pt x="49" y="6"/>
                  </a:lnTo>
                  <a:lnTo>
                    <a:pt x="67" y="3"/>
                  </a:lnTo>
                  <a:lnTo>
                    <a:pt x="87" y="2"/>
                  </a:lnTo>
                  <a:lnTo>
                    <a:pt x="110" y="0"/>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3" name="Freeform 63"/>
            <p:cNvSpPr>
              <a:spLocks/>
            </p:cNvSpPr>
            <p:nvPr/>
          </p:nvSpPr>
          <p:spPr bwMode="auto">
            <a:xfrm>
              <a:off x="3303" y="3339"/>
              <a:ext cx="219" cy="78"/>
            </a:xfrm>
            <a:custGeom>
              <a:avLst/>
              <a:gdLst>
                <a:gd name="T0" fmla="*/ 109 w 219"/>
                <a:gd name="T1" fmla="*/ 0 h 78"/>
                <a:gd name="T2" fmla="*/ 132 w 219"/>
                <a:gd name="T3" fmla="*/ 2 h 78"/>
                <a:gd name="T4" fmla="*/ 152 w 219"/>
                <a:gd name="T5" fmla="*/ 4 h 78"/>
                <a:gd name="T6" fmla="*/ 171 w 219"/>
                <a:gd name="T7" fmla="*/ 8 h 78"/>
                <a:gd name="T8" fmla="*/ 187 w 219"/>
                <a:gd name="T9" fmla="*/ 12 h 78"/>
                <a:gd name="T10" fmla="*/ 200 w 219"/>
                <a:gd name="T11" fmla="*/ 18 h 78"/>
                <a:gd name="T12" fmla="*/ 211 w 219"/>
                <a:gd name="T13" fmla="*/ 24 h 78"/>
                <a:gd name="T14" fmla="*/ 217 w 219"/>
                <a:gd name="T15" fmla="*/ 31 h 78"/>
                <a:gd name="T16" fmla="*/ 219 w 219"/>
                <a:gd name="T17" fmla="*/ 39 h 78"/>
                <a:gd name="T18" fmla="*/ 217 w 219"/>
                <a:gd name="T19" fmla="*/ 48 h 78"/>
                <a:gd name="T20" fmla="*/ 211 w 219"/>
                <a:gd name="T21" fmla="*/ 55 h 78"/>
                <a:gd name="T22" fmla="*/ 200 w 219"/>
                <a:gd name="T23" fmla="*/ 60 h 78"/>
                <a:gd name="T24" fmla="*/ 187 w 219"/>
                <a:gd name="T25" fmla="*/ 66 h 78"/>
                <a:gd name="T26" fmla="*/ 171 w 219"/>
                <a:gd name="T27" fmla="*/ 71 h 78"/>
                <a:gd name="T28" fmla="*/ 152 w 219"/>
                <a:gd name="T29" fmla="*/ 75 h 78"/>
                <a:gd name="T30" fmla="*/ 132 w 219"/>
                <a:gd name="T31" fmla="*/ 77 h 78"/>
                <a:gd name="T32" fmla="*/ 109 w 219"/>
                <a:gd name="T33" fmla="*/ 78 h 78"/>
                <a:gd name="T34" fmla="*/ 87 w 219"/>
                <a:gd name="T35" fmla="*/ 77 h 78"/>
                <a:gd name="T36" fmla="*/ 67 w 219"/>
                <a:gd name="T37" fmla="*/ 75 h 78"/>
                <a:gd name="T38" fmla="*/ 48 w 219"/>
                <a:gd name="T39" fmla="*/ 71 h 78"/>
                <a:gd name="T40" fmla="*/ 32 w 219"/>
                <a:gd name="T41" fmla="*/ 66 h 78"/>
                <a:gd name="T42" fmla="*/ 19 w 219"/>
                <a:gd name="T43" fmla="*/ 60 h 78"/>
                <a:gd name="T44" fmla="*/ 8 w 219"/>
                <a:gd name="T45" fmla="*/ 55 h 78"/>
                <a:gd name="T46" fmla="*/ 2 w 219"/>
                <a:gd name="T47" fmla="*/ 48 h 78"/>
                <a:gd name="T48" fmla="*/ 0 w 219"/>
                <a:gd name="T49" fmla="*/ 39 h 78"/>
                <a:gd name="T50" fmla="*/ 2 w 219"/>
                <a:gd name="T51" fmla="*/ 31 h 78"/>
                <a:gd name="T52" fmla="*/ 8 w 219"/>
                <a:gd name="T53" fmla="*/ 24 h 78"/>
                <a:gd name="T54" fmla="*/ 19 w 219"/>
                <a:gd name="T55" fmla="*/ 18 h 78"/>
                <a:gd name="T56" fmla="*/ 32 w 219"/>
                <a:gd name="T57" fmla="*/ 12 h 78"/>
                <a:gd name="T58" fmla="*/ 48 w 219"/>
                <a:gd name="T59" fmla="*/ 8 h 78"/>
                <a:gd name="T60" fmla="*/ 67 w 219"/>
                <a:gd name="T61" fmla="*/ 4 h 78"/>
                <a:gd name="T62" fmla="*/ 87 w 219"/>
                <a:gd name="T63" fmla="*/ 2 h 78"/>
                <a:gd name="T64" fmla="*/ 109 w 219"/>
                <a:gd name="T6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8">
                  <a:moveTo>
                    <a:pt x="109" y="0"/>
                  </a:moveTo>
                  <a:lnTo>
                    <a:pt x="132" y="2"/>
                  </a:lnTo>
                  <a:lnTo>
                    <a:pt x="152" y="4"/>
                  </a:lnTo>
                  <a:lnTo>
                    <a:pt x="171" y="8"/>
                  </a:lnTo>
                  <a:lnTo>
                    <a:pt x="187" y="12"/>
                  </a:lnTo>
                  <a:lnTo>
                    <a:pt x="200" y="18"/>
                  </a:lnTo>
                  <a:lnTo>
                    <a:pt x="211" y="24"/>
                  </a:lnTo>
                  <a:lnTo>
                    <a:pt x="217" y="31"/>
                  </a:lnTo>
                  <a:lnTo>
                    <a:pt x="219" y="39"/>
                  </a:lnTo>
                  <a:lnTo>
                    <a:pt x="217" y="48"/>
                  </a:lnTo>
                  <a:lnTo>
                    <a:pt x="211" y="55"/>
                  </a:lnTo>
                  <a:lnTo>
                    <a:pt x="200" y="60"/>
                  </a:lnTo>
                  <a:lnTo>
                    <a:pt x="187" y="66"/>
                  </a:lnTo>
                  <a:lnTo>
                    <a:pt x="171" y="71"/>
                  </a:lnTo>
                  <a:lnTo>
                    <a:pt x="152" y="75"/>
                  </a:lnTo>
                  <a:lnTo>
                    <a:pt x="132" y="77"/>
                  </a:lnTo>
                  <a:lnTo>
                    <a:pt x="109" y="78"/>
                  </a:lnTo>
                  <a:lnTo>
                    <a:pt x="87" y="77"/>
                  </a:lnTo>
                  <a:lnTo>
                    <a:pt x="67" y="75"/>
                  </a:lnTo>
                  <a:lnTo>
                    <a:pt x="48" y="71"/>
                  </a:lnTo>
                  <a:lnTo>
                    <a:pt x="32" y="66"/>
                  </a:lnTo>
                  <a:lnTo>
                    <a:pt x="19" y="60"/>
                  </a:lnTo>
                  <a:lnTo>
                    <a:pt x="8" y="55"/>
                  </a:lnTo>
                  <a:lnTo>
                    <a:pt x="2" y="48"/>
                  </a:lnTo>
                  <a:lnTo>
                    <a:pt x="0" y="39"/>
                  </a:lnTo>
                  <a:lnTo>
                    <a:pt x="2" y="31"/>
                  </a:lnTo>
                  <a:lnTo>
                    <a:pt x="8" y="24"/>
                  </a:lnTo>
                  <a:lnTo>
                    <a:pt x="19" y="18"/>
                  </a:lnTo>
                  <a:lnTo>
                    <a:pt x="32" y="12"/>
                  </a:lnTo>
                  <a:lnTo>
                    <a:pt x="48" y="8"/>
                  </a:lnTo>
                  <a:lnTo>
                    <a:pt x="67" y="4"/>
                  </a:lnTo>
                  <a:lnTo>
                    <a:pt x="87" y="2"/>
                  </a:lnTo>
                  <a:lnTo>
                    <a:pt x="109" y="0"/>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4" name="Freeform 64"/>
            <p:cNvSpPr>
              <a:spLocks/>
            </p:cNvSpPr>
            <p:nvPr/>
          </p:nvSpPr>
          <p:spPr bwMode="auto">
            <a:xfrm>
              <a:off x="4018" y="3657"/>
              <a:ext cx="219" cy="77"/>
            </a:xfrm>
            <a:custGeom>
              <a:avLst/>
              <a:gdLst>
                <a:gd name="T0" fmla="*/ 109 w 219"/>
                <a:gd name="T1" fmla="*/ 0 h 77"/>
                <a:gd name="T2" fmla="*/ 131 w 219"/>
                <a:gd name="T3" fmla="*/ 2 h 77"/>
                <a:gd name="T4" fmla="*/ 151 w 219"/>
                <a:gd name="T5" fmla="*/ 4 h 77"/>
                <a:gd name="T6" fmla="*/ 170 w 219"/>
                <a:gd name="T7" fmla="*/ 7 h 77"/>
                <a:gd name="T8" fmla="*/ 187 w 219"/>
                <a:gd name="T9" fmla="*/ 12 h 77"/>
                <a:gd name="T10" fmla="*/ 200 w 219"/>
                <a:gd name="T11" fmla="*/ 18 h 77"/>
                <a:gd name="T12" fmla="*/ 210 w 219"/>
                <a:gd name="T13" fmla="*/ 24 h 77"/>
                <a:gd name="T14" fmla="*/ 216 w 219"/>
                <a:gd name="T15" fmla="*/ 31 h 77"/>
                <a:gd name="T16" fmla="*/ 219 w 219"/>
                <a:gd name="T17" fmla="*/ 39 h 77"/>
                <a:gd name="T18" fmla="*/ 216 w 219"/>
                <a:gd name="T19" fmla="*/ 47 h 77"/>
                <a:gd name="T20" fmla="*/ 210 w 219"/>
                <a:gd name="T21" fmla="*/ 55 h 77"/>
                <a:gd name="T22" fmla="*/ 200 w 219"/>
                <a:gd name="T23" fmla="*/ 60 h 77"/>
                <a:gd name="T24" fmla="*/ 187 w 219"/>
                <a:gd name="T25" fmla="*/ 66 h 77"/>
                <a:gd name="T26" fmla="*/ 170 w 219"/>
                <a:gd name="T27" fmla="*/ 71 h 77"/>
                <a:gd name="T28" fmla="*/ 151 w 219"/>
                <a:gd name="T29" fmla="*/ 75 h 77"/>
                <a:gd name="T30" fmla="*/ 131 w 219"/>
                <a:gd name="T31" fmla="*/ 76 h 77"/>
                <a:gd name="T32" fmla="*/ 109 w 219"/>
                <a:gd name="T33" fmla="*/ 77 h 77"/>
                <a:gd name="T34" fmla="*/ 87 w 219"/>
                <a:gd name="T35" fmla="*/ 76 h 77"/>
                <a:gd name="T36" fmla="*/ 67 w 219"/>
                <a:gd name="T37" fmla="*/ 75 h 77"/>
                <a:gd name="T38" fmla="*/ 48 w 219"/>
                <a:gd name="T39" fmla="*/ 71 h 77"/>
                <a:gd name="T40" fmla="*/ 31 w 219"/>
                <a:gd name="T41" fmla="*/ 66 h 77"/>
                <a:gd name="T42" fmla="*/ 18 w 219"/>
                <a:gd name="T43" fmla="*/ 60 h 77"/>
                <a:gd name="T44" fmla="*/ 8 w 219"/>
                <a:gd name="T45" fmla="*/ 55 h 77"/>
                <a:gd name="T46" fmla="*/ 2 w 219"/>
                <a:gd name="T47" fmla="*/ 47 h 77"/>
                <a:gd name="T48" fmla="*/ 0 w 219"/>
                <a:gd name="T49" fmla="*/ 39 h 77"/>
                <a:gd name="T50" fmla="*/ 2 w 219"/>
                <a:gd name="T51" fmla="*/ 31 h 77"/>
                <a:gd name="T52" fmla="*/ 8 w 219"/>
                <a:gd name="T53" fmla="*/ 24 h 77"/>
                <a:gd name="T54" fmla="*/ 18 w 219"/>
                <a:gd name="T55" fmla="*/ 18 h 77"/>
                <a:gd name="T56" fmla="*/ 31 w 219"/>
                <a:gd name="T57" fmla="*/ 12 h 77"/>
                <a:gd name="T58" fmla="*/ 48 w 219"/>
                <a:gd name="T59" fmla="*/ 7 h 77"/>
                <a:gd name="T60" fmla="*/ 67 w 219"/>
                <a:gd name="T61" fmla="*/ 4 h 77"/>
                <a:gd name="T62" fmla="*/ 87 w 219"/>
                <a:gd name="T63" fmla="*/ 2 h 77"/>
                <a:gd name="T64" fmla="*/ 109 w 219"/>
                <a:gd name="T6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7">
                  <a:moveTo>
                    <a:pt x="109" y="0"/>
                  </a:moveTo>
                  <a:lnTo>
                    <a:pt x="131" y="2"/>
                  </a:lnTo>
                  <a:lnTo>
                    <a:pt x="151" y="4"/>
                  </a:lnTo>
                  <a:lnTo>
                    <a:pt x="170" y="7"/>
                  </a:lnTo>
                  <a:lnTo>
                    <a:pt x="187" y="12"/>
                  </a:lnTo>
                  <a:lnTo>
                    <a:pt x="200" y="18"/>
                  </a:lnTo>
                  <a:lnTo>
                    <a:pt x="210" y="24"/>
                  </a:lnTo>
                  <a:lnTo>
                    <a:pt x="216" y="31"/>
                  </a:lnTo>
                  <a:lnTo>
                    <a:pt x="219" y="39"/>
                  </a:lnTo>
                  <a:lnTo>
                    <a:pt x="216" y="47"/>
                  </a:lnTo>
                  <a:lnTo>
                    <a:pt x="210" y="55"/>
                  </a:lnTo>
                  <a:lnTo>
                    <a:pt x="200" y="60"/>
                  </a:lnTo>
                  <a:lnTo>
                    <a:pt x="187" y="66"/>
                  </a:lnTo>
                  <a:lnTo>
                    <a:pt x="170" y="71"/>
                  </a:lnTo>
                  <a:lnTo>
                    <a:pt x="151" y="75"/>
                  </a:lnTo>
                  <a:lnTo>
                    <a:pt x="131" y="76"/>
                  </a:lnTo>
                  <a:lnTo>
                    <a:pt x="109" y="77"/>
                  </a:lnTo>
                  <a:lnTo>
                    <a:pt x="87" y="76"/>
                  </a:lnTo>
                  <a:lnTo>
                    <a:pt x="67" y="75"/>
                  </a:lnTo>
                  <a:lnTo>
                    <a:pt x="48" y="71"/>
                  </a:lnTo>
                  <a:lnTo>
                    <a:pt x="31" y="66"/>
                  </a:lnTo>
                  <a:lnTo>
                    <a:pt x="18" y="60"/>
                  </a:lnTo>
                  <a:lnTo>
                    <a:pt x="8" y="55"/>
                  </a:lnTo>
                  <a:lnTo>
                    <a:pt x="2" y="47"/>
                  </a:lnTo>
                  <a:lnTo>
                    <a:pt x="0" y="39"/>
                  </a:lnTo>
                  <a:lnTo>
                    <a:pt x="2" y="31"/>
                  </a:lnTo>
                  <a:lnTo>
                    <a:pt x="8" y="24"/>
                  </a:lnTo>
                  <a:lnTo>
                    <a:pt x="18" y="18"/>
                  </a:lnTo>
                  <a:lnTo>
                    <a:pt x="31" y="12"/>
                  </a:lnTo>
                  <a:lnTo>
                    <a:pt x="48" y="7"/>
                  </a:lnTo>
                  <a:lnTo>
                    <a:pt x="67" y="4"/>
                  </a:lnTo>
                  <a:lnTo>
                    <a:pt x="87" y="2"/>
                  </a:lnTo>
                  <a:lnTo>
                    <a:pt x="109" y="0"/>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5" name="Freeform 65"/>
            <p:cNvSpPr>
              <a:spLocks/>
            </p:cNvSpPr>
            <p:nvPr/>
          </p:nvSpPr>
          <p:spPr bwMode="auto">
            <a:xfrm>
              <a:off x="3578" y="3696"/>
              <a:ext cx="219" cy="76"/>
            </a:xfrm>
            <a:custGeom>
              <a:avLst/>
              <a:gdLst>
                <a:gd name="T0" fmla="*/ 111 w 219"/>
                <a:gd name="T1" fmla="*/ 0 h 76"/>
                <a:gd name="T2" fmla="*/ 133 w 219"/>
                <a:gd name="T3" fmla="*/ 1 h 76"/>
                <a:gd name="T4" fmla="*/ 153 w 219"/>
                <a:gd name="T5" fmla="*/ 3 h 76"/>
                <a:gd name="T6" fmla="*/ 172 w 219"/>
                <a:gd name="T7" fmla="*/ 6 h 76"/>
                <a:gd name="T8" fmla="*/ 188 w 219"/>
                <a:gd name="T9" fmla="*/ 11 h 76"/>
                <a:gd name="T10" fmla="*/ 201 w 219"/>
                <a:gd name="T11" fmla="*/ 17 h 76"/>
                <a:gd name="T12" fmla="*/ 211 w 219"/>
                <a:gd name="T13" fmla="*/ 23 h 76"/>
                <a:gd name="T14" fmla="*/ 217 w 219"/>
                <a:gd name="T15" fmla="*/ 30 h 76"/>
                <a:gd name="T16" fmla="*/ 219 w 219"/>
                <a:gd name="T17" fmla="*/ 38 h 76"/>
                <a:gd name="T18" fmla="*/ 217 w 219"/>
                <a:gd name="T19" fmla="*/ 46 h 76"/>
                <a:gd name="T20" fmla="*/ 211 w 219"/>
                <a:gd name="T21" fmla="*/ 53 h 76"/>
                <a:gd name="T22" fmla="*/ 201 w 219"/>
                <a:gd name="T23" fmla="*/ 59 h 76"/>
                <a:gd name="T24" fmla="*/ 188 w 219"/>
                <a:gd name="T25" fmla="*/ 65 h 76"/>
                <a:gd name="T26" fmla="*/ 172 w 219"/>
                <a:gd name="T27" fmla="*/ 70 h 76"/>
                <a:gd name="T28" fmla="*/ 153 w 219"/>
                <a:gd name="T29" fmla="*/ 73 h 76"/>
                <a:gd name="T30" fmla="*/ 133 w 219"/>
                <a:gd name="T31" fmla="*/ 74 h 76"/>
                <a:gd name="T32" fmla="*/ 111 w 219"/>
                <a:gd name="T33" fmla="*/ 76 h 76"/>
                <a:gd name="T34" fmla="*/ 89 w 219"/>
                <a:gd name="T35" fmla="*/ 74 h 76"/>
                <a:gd name="T36" fmla="*/ 68 w 219"/>
                <a:gd name="T37" fmla="*/ 73 h 76"/>
                <a:gd name="T38" fmla="*/ 49 w 219"/>
                <a:gd name="T39" fmla="*/ 70 h 76"/>
                <a:gd name="T40" fmla="*/ 33 w 219"/>
                <a:gd name="T41" fmla="*/ 65 h 76"/>
                <a:gd name="T42" fmla="*/ 19 w 219"/>
                <a:gd name="T43" fmla="*/ 59 h 76"/>
                <a:gd name="T44" fmla="*/ 9 w 219"/>
                <a:gd name="T45" fmla="*/ 53 h 76"/>
                <a:gd name="T46" fmla="*/ 3 w 219"/>
                <a:gd name="T47" fmla="*/ 46 h 76"/>
                <a:gd name="T48" fmla="*/ 0 w 219"/>
                <a:gd name="T49" fmla="*/ 38 h 76"/>
                <a:gd name="T50" fmla="*/ 3 w 219"/>
                <a:gd name="T51" fmla="*/ 30 h 76"/>
                <a:gd name="T52" fmla="*/ 9 w 219"/>
                <a:gd name="T53" fmla="*/ 23 h 76"/>
                <a:gd name="T54" fmla="*/ 19 w 219"/>
                <a:gd name="T55" fmla="*/ 17 h 76"/>
                <a:gd name="T56" fmla="*/ 33 w 219"/>
                <a:gd name="T57" fmla="*/ 11 h 76"/>
                <a:gd name="T58" fmla="*/ 49 w 219"/>
                <a:gd name="T59" fmla="*/ 6 h 76"/>
                <a:gd name="T60" fmla="*/ 68 w 219"/>
                <a:gd name="T61" fmla="*/ 3 h 76"/>
                <a:gd name="T62" fmla="*/ 89 w 219"/>
                <a:gd name="T63" fmla="*/ 1 h 76"/>
                <a:gd name="T64" fmla="*/ 111 w 219"/>
                <a:gd name="T65"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76">
                  <a:moveTo>
                    <a:pt x="111" y="0"/>
                  </a:moveTo>
                  <a:lnTo>
                    <a:pt x="133" y="1"/>
                  </a:lnTo>
                  <a:lnTo>
                    <a:pt x="153" y="3"/>
                  </a:lnTo>
                  <a:lnTo>
                    <a:pt x="172" y="6"/>
                  </a:lnTo>
                  <a:lnTo>
                    <a:pt x="188" y="11"/>
                  </a:lnTo>
                  <a:lnTo>
                    <a:pt x="201" y="17"/>
                  </a:lnTo>
                  <a:lnTo>
                    <a:pt x="211" y="23"/>
                  </a:lnTo>
                  <a:lnTo>
                    <a:pt x="217" y="30"/>
                  </a:lnTo>
                  <a:lnTo>
                    <a:pt x="219" y="38"/>
                  </a:lnTo>
                  <a:lnTo>
                    <a:pt x="217" y="46"/>
                  </a:lnTo>
                  <a:lnTo>
                    <a:pt x="211" y="53"/>
                  </a:lnTo>
                  <a:lnTo>
                    <a:pt x="201" y="59"/>
                  </a:lnTo>
                  <a:lnTo>
                    <a:pt x="188" y="65"/>
                  </a:lnTo>
                  <a:lnTo>
                    <a:pt x="172" y="70"/>
                  </a:lnTo>
                  <a:lnTo>
                    <a:pt x="153" y="73"/>
                  </a:lnTo>
                  <a:lnTo>
                    <a:pt x="133" y="74"/>
                  </a:lnTo>
                  <a:lnTo>
                    <a:pt x="111" y="76"/>
                  </a:lnTo>
                  <a:lnTo>
                    <a:pt x="89" y="74"/>
                  </a:lnTo>
                  <a:lnTo>
                    <a:pt x="68" y="73"/>
                  </a:lnTo>
                  <a:lnTo>
                    <a:pt x="49" y="70"/>
                  </a:lnTo>
                  <a:lnTo>
                    <a:pt x="33" y="65"/>
                  </a:lnTo>
                  <a:lnTo>
                    <a:pt x="19" y="59"/>
                  </a:lnTo>
                  <a:lnTo>
                    <a:pt x="9" y="53"/>
                  </a:lnTo>
                  <a:lnTo>
                    <a:pt x="3" y="46"/>
                  </a:lnTo>
                  <a:lnTo>
                    <a:pt x="0" y="38"/>
                  </a:lnTo>
                  <a:lnTo>
                    <a:pt x="3" y="30"/>
                  </a:lnTo>
                  <a:lnTo>
                    <a:pt x="9" y="23"/>
                  </a:lnTo>
                  <a:lnTo>
                    <a:pt x="19" y="17"/>
                  </a:lnTo>
                  <a:lnTo>
                    <a:pt x="33" y="11"/>
                  </a:lnTo>
                  <a:lnTo>
                    <a:pt x="49" y="6"/>
                  </a:lnTo>
                  <a:lnTo>
                    <a:pt x="68" y="3"/>
                  </a:lnTo>
                  <a:lnTo>
                    <a:pt x="89" y="1"/>
                  </a:lnTo>
                  <a:lnTo>
                    <a:pt x="111" y="0"/>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6" name="Freeform 66"/>
            <p:cNvSpPr>
              <a:spLocks/>
            </p:cNvSpPr>
            <p:nvPr/>
          </p:nvSpPr>
          <p:spPr bwMode="auto">
            <a:xfrm>
              <a:off x="3221" y="3186"/>
              <a:ext cx="78" cy="78"/>
            </a:xfrm>
            <a:custGeom>
              <a:avLst/>
              <a:gdLst>
                <a:gd name="T0" fmla="*/ 67 w 78"/>
                <a:gd name="T1" fmla="*/ 0 h 78"/>
                <a:gd name="T2" fmla="*/ 0 w 78"/>
                <a:gd name="T3" fmla="*/ 73 h 78"/>
                <a:gd name="T4" fmla="*/ 10 w 78"/>
                <a:gd name="T5" fmla="*/ 78 h 78"/>
                <a:gd name="T6" fmla="*/ 78 w 78"/>
                <a:gd name="T7" fmla="*/ 0 h 78"/>
                <a:gd name="T8" fmla="*/ 67 w 78"/>
                <a:gd name="T9" fmla="*/ 0 h 78"/>
              </a:gdLst>
              <a:ahLst/>
              <a:cxnLst>
                <a:cxn ang="0">
                  <a:pos x="T0" y="T1"/>
                </a:cxn>
                <a:cxn ang="0">
                  <a:pos x="T2" y="T3"/>
                </a:cxn>
                <a:cxn ang="0">
                  <a:pos x="T4" y="T5"/>
                </a:cxn>
                <a:cxn ang="0">
                  <a:pos x="T6" y="T7"/>
                </a:cxn>
                <a:cxn ang="0">
                  <a:pos x="T8" y="T9"/>
                </a:cxn>
              </a:cxnLst>
              <a:rect l="0" t="0" r="r" b="b"/>
              <a:pathLst>
                <a:path w="78" h="78">
                  <a:moveTo>
                    <a:pt x="67" y="0"/>
                  </a:moveTo>
                  <a:lnTo>
                    <a:pt x="0" y="73"/>
                  </a:lnTo>
                  <a:lnTo>
                    <a:pt x="10" y="78"/>
                  </a:lnTo>
                  <a:lnTo>
                    <a:pt x="78" y="0"/>
                  </a:lnTo>
                  <a:lnTo>
                    <a:pt x="67" y="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7" name="Freeform 67"/>
            <p:cNvSpPr>
              <a:spLocks/>
            </p:cNvSpPr>
            <p:nvPr/>
          </p:nvSpPr>
          <p:spPr bwMode="auto">
            <a:xfrm>
              <a:off x="3364" y="3342"/>
              <a:ext cx="78" cy="75"/>
            </a:xfrm>
            <a:custGeom>
              <a:avLst/>
              <a:gdLst>
                <a:gd name="T0" fmla="*/ 66 w 78"/>
                <a:gd name="T1" fmla="*/ 0 h 75"/>
                <a:gd name="T2" fmla="*/ 0 w 78"/>
                <a:gd name="T3" fmla="*/ 72 h 75"/>
                <a:gd name="T4" fmla="*/ 11 w 78"/>
                <a:gd name="T5" fmla="*/ 75 h 75"/>
                <a:gd name="T6" fmla="*/ 78 w 78"/>
                <a:gd name="T7" fmla="*/ 0 h 75"/>
                <a:gd name="T8" fmla="*/ 66 w 78"/>
                <a:gd name="T9" fmla="*/ 0 h 75"/>
              </a:gdLst>
              <a:ahLst/>
              <a:cxnLst>
                <a:cxn ang="0">
                  <a:pos x="T0" y="T1"/>
                </a:cxn>
                <a:cxn ang="0">
                  <a:pos x="T2" y="T3"/>
                </a:cxn>
                <a:cxn ang="0">
                  <a:pos x="T4" y="T5"/>
                </a:cxn>
                <a:cxn ang="0">
                  <a:pos x="T6" y="T7"/>
                </a:cxn>
                <a:cxn ang="0">
                  <a:pos x="T8" y="T9"/>
                </a:cxn>
              </a:cxnLst>
              <a:rect l="0" t="0" r="r" b="b"/>
              <a:pathLst>
                <a:path w="78" h="75">
                  <a:moveTo>
                    <a:pt x="66" y="0"/>
                  </a:moveTo>
                  <a:lnTo>
                    <a:pt x="0" y="72"/>
                  </a:lnTo>
                  <a:lnTo>
                    <a:pt x="11" y="75"/>
                  </a:lnTo>
                  <a:lnTo>
                    <a:pt x="78" y="0"/>
                  </a:lnTo>
                  <a:lnTo>
                    <a:pt x="66" y="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8" name="Freeform 68"/>
            <p:cNvSpPr>
              <a:spLocks/>
            </p:cNvSpPr>
            <p:nvPr/>
          </p:nvSpPr>
          <p:spPr bwMode="auto">
            <a:xfrm>
              <a:off x="4079" y="3659"/>
              <a:ext cx="77" cy="76"/>
            </a:xfrm>
            <a:custGeom>
              <a:avLst/>
              <a:gdLst>
                <a:gd name="T0" fmla="*/ 66 w 77"/>
                <a:gd name="T1" fmla="*/ 0 h 76"/>
                <a:gd name="T2" fmla="*/ 0 w 77"/>
                <a:gd name="T3" fmla="*/ 71 h 76"/>
                <a:gd name="T4" fmla="*/ 10 w 77"/>
                <a:gd name="T5" fmla="*/ 76 h 76"/>
                <a:gd name="T6" fmla="*/ 77 w 77"/>
                <a:gd name="T7" fmla="*/ 0 h 76"/>
                <a:gd name="T8" fmla="*/ 66 w 77"/>
                <a:gd name="T9" fmla="*/ 0 h 76"/>
              </a:gdLst>
              <a:ahLst/>
              <a:cxnLst>
                <a:cxn ang="0">
                  <a:pos x="T0" y="T1"/>
                </a:cxn>
                <a:cxn ang="0">
                  <a:pos x="T2" y="T3"/>
                </a:cxn>
                <a:cxn ang="0">
                  <a:pos x="T4" y="T5"/>
                </a:cxn>
                <a:cxn ang="0">
                  <a:pos x="T6" y="T7"/>
                </a:cxn>
                <a:cxn ang="0">
                  <a:pos x="T8" y="T9"/>
                </a:cxn>
              </a:cxnLst>
              <a:rect l="0" t="0" r="r" b="b"/>
              <a:pathLst>
                <a:path w="77" h="76">
                  <a:moveTo>
                    <a:pt x="66" y="0"/>
                  </a:moveTo>
                  <a:lnTo>
                    <a:pt x="0" y="71"/>
                  </a:lnTo>
                  <a:lnTo>
                    <a:pt x="10" y="76"/>
                  </a:lnTo>
                  <a:lnTo>
                    <a:pt x="77" y="0"/>
                  </a:lnTo>
                  <a:lnTo>
                    <a:pt x="66" y="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9" name="Freeform 69"/>
            <p:cNvSpPr>
              <a:spLocks/>
            </p:cNvSpPr>
            <p:nvPr/>
          </p:nvSpPr>
          <p:spPr bwMode="auto">
            <a:xfrm>
              <a:off x="3641" y="3697"/>
              <a:ext cx="78" cy="76"/>
            </a:xfrm>
            <a:custGeom>
              <a:avLst/>
              <a:gdLst>
                <a:gd name="T0" fmla="*/ 66 w 78"/>
                <a:gd name="T1" fmla="*/ 0 h 76"/>
                <a:gd name="T2" fmla="*/ 0 w 78"/>
                <a:gd name="T3" fmla="*/ 72 h 76"/>
                <a:gd name="T4" fmla="*/ 9 w 78"/>
                <a:gd name="T5" fmla="*/ 76 h 76"/>
                <a:gd name="T6" fmla="*/ 78 w 78"/>
                <a:gd name="T7" fmla="*/ 0 h 76"/>
                <a:gd name="T8" fmla="*/ 66 w 78"/>
                <a:gd name="T9" fmla="*/ 0 h 76"/>
              </a:gdLst>
              <a:ahLst/>
              <a:cxnLst>
                <a:cxn ang="0">
                  <a:pos x="T0" y="T1"/>
                </a:cxn>
                <a:cxn ang="0">
                  <a:pos x="T2" y="T3"/>
                </a:cxn>
                <a:cxn ang="0">
                  <a:pos x="T4" y="T5"/>
                </a:cxn>
                <a:cxn ang="0">
                  <a:pos x="T6" y="T7"/>
                </a:cxn>
                <a:cxn ang="0">
                  <a:pos x="T8" y="T9"/>
                </a:cxn>
              </a:cxnLst>
              <a:rect l="0" t="0" r="r" b="b"/>
              <a:pathLst>
                <a:path w="78" h="76">
                  <a:moveTo>
                    <a:pt x="66" y="0"/>
                  </a:moveTo>
                  <a:lnTo>
                    <a:pt x="0" y="72"/>
                  </a:lnTo>
                  <a:lnTo>
                    <a:pt x="9" y="76"/>
                  </a:lnTo>
                  <a:lnTo>
                    <a:pt x="78" y="0"/>
                  </a:lnTo>
                  <a:lnTo>
                    <a:pt x="66" y="0"/>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0" name="Rectangle 70"/>
            <p:cNvSpPr>
              <a:spLocks noChangeArrowheads="1"/>
            </p:cNvSpPr>
            <p:nvPr/>
          </p:nvSpPr>
          <p:spPr bwMode="auto">
            <a:xfrm>
              <a:off x="3223" y="3261"/>
              <a:ext cx="13" cy="7"/>
            </a:xfrm>
            <a:prstGeom prst="rect">
              <a:avLst/>
            </a:prstGeom>
            <a:solidFill>
              <a:srgbClr val="8C4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31" name="Freeform 71"/>
            <p:cNvSpPr>
              <a:spLocks/>
            </p:cNvSpPr>
            <p:nvPr/>
          </p:nvSpPr>
          <p:spPr bwMode="auto">
            <a:xfrm>
              <a:off x="3365" y="3414"/>
              <a:ext cx="12" cy="7"/>
            </a:xfrm>
            <a:custGeom>
              <a:avLst/>
              <a:gdLst>
                <a:gd name="T0" fmla="*/ 0 w 12"/>
                <a:gd name="T1" fmla="*/ 0 h 7"/>
                <a:gd name="T2" fmla="*/ 0 w 12"/>
                <a:gd name="T3" fmla="*/ 7 h 7"/>
                <a:gd name="T4" fmla="*/ 12 w 12"/>
                <a:gd name="T5" fmla="*/ 7 h 7"/>
                <a:gd name="T6" fmla="*/ 12 w 12"/>
                <a:gd name="T7" fmla="*/ 1 h 7"/>
                <a:gd name="T8" fmla="*/ 0 w 12"/>
                <a:gd name="T9" fmla="*/ 0 h 7"/>
              </a:gdLst>
              <a:ahLst/>
              <a:cxnLst>
                <a:cxn ang="0">
                  <a:pos x="T0" y="T1"/>
                </a:cxn>
                <a:cxn ang="0">
                  <a:pos x="T2" y="T3"/>
                </a:cxn>
                <a:cxn ang="0">
                  <a:pos x="T4" y="T5"/>
                </a:cxn>
                <a:cxn ang="0">
                  <a:pos x="T6" y="T7"/>
                </a:cxn>
                <a:cxn ang="0">
                  <a:pos x="T8" y="T9"/>
                </a:cxn>
              </a:cxnLst>
              <a:rect l="0" t="0" r="r" b="b"/>
              <a:pathLst>
                <a:path w="12" h="7">
                  <a:moveTo>
                    <a:pt x="0" y="0"/>
                  </a:moveTo>
                  <a:lnTo>
                    <a:pt x="0" y="7"/>
                  </a:lnTo>
                  <a:lnTo>
                    <a:pt x="12" y="7"/>
                  </a:lnTo>
                  <a:lnTo>
                    <a:pt x="12" y="1"/>
                  </a:lnTo>
                  <a:lnTo>
                    <a:pt x="0" y="0"/>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2" name="Freeform 72"/>
            <p:cNvSpPr>
              <a:spLocks/>
            </p:cNvSpPr>
            <p:nvPr/>
          </p:nvSpPr>
          <p:spPr bwMode="auto">
            <a:xfrm>
              <a:off x="4080" y="3732"/>
              <a:ext cx="12" cy="7"/>
            </a:xfrm>
            <a:custGeom>
              <a:avLst/>
              <a:gdLst>
                <a:gd name="T0" fmla="*/ 0 w 12"/>
                <a:gd name="T1" fmla="*/ 0 h 7"/>
                <a:gd name="T2" fmla="*/ 0 w 12"/>
                <a:gd name="T3" fmla="*/ 7 h 7"/>
                <a:gd name="T4" fmla="*/ 12 w 12"/>
                <a:gd name="T5" fmla="*/ 7 h 7"/>
                <a:gd name="T6" fmla="*/ 12 w 12"/>
                <a:gd name="T7" fmla="*/ 1 h 7"/>
                <a:gd name="T8" fmla="*/ 0 w 12"/>
                <a:gd name="T9" fmla="*/ 0 h 7"/>
              </a:gdLst>
              <a:ahLst/>
              <a:cxnLst>
                <a:cxn ang="0">
                  <a:pos x="T0" y="T1"/>
                </a:cxn>
                <a:cxn ang="0">
                  <a:pos x="T2" y="T3"/>
                </a:cxn>
                <a:cxn ang="0">
                  <a:pos x="T4" y="T5"/>
                </a:cxn>
                <a:cxn ang="0">
                  <a:pos x="T6" y="T7"/>
                </a:cxn>
                <a:cxn ang="0">
                  <a:pos x="T8" y="T9"/>
                </a:cxn>
              </a:cxnLst>
              <a:rect l="0" t="0" r="r" b="b"/>
              <a:pathLst>
                <a:path w="12" h="7">
                  <a:moveTo>
                    <a:pt x="0" y="0"/>
                  </a:moveTo>
                  <a:lnTo>
                    <a:pt x="0" y="7"/>
                  </a:lnTo>
                  <a:lnTo>
                    <a:pt x="12" y="7"/>
                  </a:lnTo>
                  <a:lnTo>
                    <a:pt x="12" y="1"/>
                  </a:lnTo>
                  <a:lnTo>
                    <a:pt x="0" y="0"/>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3" name="Rectangle 73"/>
            <p:cNvSpPr>
              <a:spLocks noChangeArrowheads="1"/>
            </p:cNvSpPr>
            <p:nvPr/>
          </p:nvSpPr>
          <p:spPr bwMode="auto">
            <a:xfrm>
              <a:off x="3642" y="3770"/>
              <a:ext cx="12" cy="6"/>
            </a:xfrm>
            <a:prstGeom prst="rect">
              <a:avLst/>
            </a:prstGeom>
            <a:solidFill>
              <a:srgbClr val="8C4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1034" name="Freeform 74"/>
            <p:cNvSpPr>
              <a:spLocks/>
            </p:cNvSpPr>
            <p:nvPr/>
          </p:nvSpPr>
          <p:spPr bwMode="auto">
            <a:xfrm>
              <a:off x="2983" y="3165"/>
              <a:ext cx="205" cy="191"/>
            </a:xfrm>
            <a:custGeom>
              <a:avLst/>
              <a:gdLst>
                <a:gd name="T0" fmla="*/ 0 w 205"/>
                <a:gd name="T1" fmla="*/ 144 h 191"/>
                <a:gd name="T2" fmla="*/ 3 w 205"/>
                <a:gd name="T3" fmla="*/ 157 h 191"/>
                <a:gd name="T4" fmla="*/ 27 w 205"/>
                <a:gd name="T5" fmla="*/ 185 h 191"/>
                <a:gd name="T6" fmla="*/ 41 w 205"/>
                <a:gd name="T7" fmla="*/ 191 h 191"/>
                <a:gd name="T8" fmla="*/ 62 w 205"/>
                <a:gd name="T9" fmla="*/ 187 h 191"/>
                <a:gd name="T10" fmla="*/ 87 w 205"/>
                <a:gd name="T11" fmla="*/ 178 h 191"/>
                <a:gd name="T12" fmla="*/ 113 w 205"/>
                <a:gd name="T13" fmla="*/ 164 h 191"/>
                <a:gd name="T14" fmla="*/ 138 w 205"/>
                <a:gd name="T15" fmla="*/ 145 h 191"/>
                <a:gd name="T16" fmla="*/ 161 w 205"/>
                <a:gd name="T17" fmla="*/ 124 h 191"/>
                <a:gd name="T18" fmla="*/ 181 w 205"/>
                <a:gd name="T19" fmla="*/ 100 h 191"/>
                <a:gd name="T20" fmla="*/ 196 w 205"/>
                <a:gd name="T21" fmla="*/ 76 h 191"/>
                <a:gd name="T22" fmla="*/ 205 w 205"/>
                <a:gd name="T23" fmla="*/ 51 h 191"/>
                <a:gd name="T24" fmla="*/ 201 w 205"/>
                <a:gd name="T25" fmla="*/ 33 h 191"/>
                <a:gd name="T26" fmla="*/ 178 w 205"/>
                <a:gd name="T27" fmla="*/ 5 h 191"/>
                <a:gd name="T28" fmla="*/ 160 w 205"/>
                <a:gd name="T29" fmla="*/ 0 h 191"/>
                <a:gd name="T30" fmla="*/ 0 w 205"/>
                <a:gd name="T31" fmla="*/ 144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5" h="191">
                  <a:moveTo>
                    <a:pt x="0" y="144"/>
                  </a:moveTo>
                  <a:lnTo>
                    <a:pt x="3" y="157"/>
                  </a:lnTo>
                  <a:lnTo>
                    <a:pt x="27" y="185"/>
                  </a:lnTo>
                  <a:lnTo>
                    <a:pt x="41" y="191"/>
                  </a:lnTo>
                  <a:lnTo>
                    <a:pt x="62" y="187"/>
                  </a:lnTo>
                  <a:lnTo>
                    <a:pt x="87" y="178"/>
                  </a:lnTo>
                  <a:lnTo>
                    <a:pt x="113" y="164"/>
                  </a:lnTo>
                  <a:lnTo>
                    <a:pt x="138" y="145"/>
                  </a:lnTo>
                  <a:lnTo>
                    <a:pt x="161" y="124"/>
                  </a:lnTo>
                  <a:lnTo>
                    <a:pt x="181" y="100"/>
                  </a:lnTo>
                  <a:lnTo>
                    <a:pt x="196" y="76"/>
                  </a:lnTo>
                  <a:lnTo>
                    <a:pt x="205" y="51"/>
                  </a:lnTo>
                  <a:lnTo>
                    <a:pt x="201" y="33"/>
                  </a:lnTo>
                  <a:lnTo>
                    <a:pt x="178" y="5"/>
                  </a:lnTo>
                  <a:lnTo>
                    <a:pt x="160" y="0"/>
                  </a:lnTo>
                  <a:lnTo>
                    <a:pt x="0" y="144"/>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5" name="Freeform 75"/>
            <p:cNvSpPr>
              <a:spLocks/>
            </p:cNvSpPr>
            <p:nvPr/>
          </p:nvSpPr>
          <p:spPr bwMode="auto">
            <a:xfrm>
              <a:off x="2982" y="3168"/>
              <a:ext cx="179" cy="156"/>
            </a:xfrm>
            <a:custGeom>
              <a:avLst/>
              <a:gdLst>
                <a:gd name="T0" fmla="*/ 0 w 179"/>
                <a:gd name="T1" fmla="*/ 140 h 156"/>
                <a:gd name="T2" fmla="*/ 3 w 179"/>
                <a:gd name="T3" fmla="*/ 154 h 156"/>
                <a:gd name="T4" fmla="*/ 25 w 179"/>
                <a:gd name="T5" fmla="*/ 156 h 156"/>
                <a:gd name="T6" fmla="*/ 54 w 179"/>
                <a:gd name="T7" fmla="*/ 148 h 156"/>
                <a:gd name="T8" fmla="*/ 84 w 179"/>
                <a:gd name="T9" fmla="*/ 131 h 156"/>
                <a:gd name="T10" fmla="*/ 115 w 179"/>
                <a:gd name="T11" fmla="*/ 110 h 156"/>
                <a:gd name="T12" fmla="*/ 142 w 179"/>
                <a:gd name="T13" fmla="*/ 84 h 156"/>
                <a:gd name="T14" fmla="*/ 163 w 179"/>
                <a:gd name="T15" fmla="*/ 57 h 156"/>
                <a:gd name="T16" fmla="*/ 176 w 179"/>
                <a:gd name="T17" fmla="*/ 29 h 156"/>
                <a:gd name="T18" fmla="*/ 179 w 179"/>
                <a:gd name="T19" fmla="*/ 3 h 156"/>
                <a:gd name="T20" fmla="*/ 159 w 179"/>
                <a:gd name="T21" fmla="*/ 0 h 156"/>
                <a:gd name="T22" fmla="*/ 0 w 179"/>
                <a:gd name="T23" fmla="*/ 14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 h="156">
                  <a:moveTo>
                    <a:pt x="0" y="140"/>
                  </a:moveTo>
                  <a:lnTo>
                    <a:pt x="3" y="154"/>
                  </a:lnTo>
                  <a:lnTo>
                    <a:pt x="25" y="156"/>
                  </a:lnTo>
                  <a:lnTo>
                    <a:pt x="54" y="148"/>
                  </a:lnTo>
                  <a:lnTo>
                    <a:pt x="84" y="131"/>
                  </a:lnTo>
                  <a:lnTo>
                    <a:pt x="115" y="110"/>
                  </a:lnTo>
                  <a:lnTo>
                    <a:pt x="142" y="84"/>
                  </a:lnTo>
                  <a:lnTo>
                    <a:pt x="163" y="57"/>
                  </a:lnTo>
                  <a:lnTo>
                    <a:pt x="176" y="29"/>
                  </a:lnTo>
                  <a:lnTo>
                    <a:pt x="179" y="3"/>
                  </a:lnTo>
                  <a:lnTo>
                    <a:pt x="159" y="0"/>
                  </a:lnTo>
                  <a:lnTo>
                    <a:pt x="0" y="140"/>
                  </a:lnTo>
                  <a:close/>
                </a:path>
              </a:pathLst>
            </a:custGeom>
            <a:solidFill>
              <a:srgbClr val="D18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6" name="Freeform 76"/>
            <p:cNvSpPr>
              <a:spLocks/>
            </p:cNvSpPr>
            <p:nvPr/>
          </p:nvSpPr>
          <p:spPr bwMode="auto">
            <a:xfrm>
              <a:off x="2980" y="3165"/>
              <a:ext cx="177" cy="152"/>
            </a:xfrm>
            <a:custGeom>
              <a:avLst/>
              <a:gdLst>
                <a:gd name="T0" fmla="*/ 64 w 177"/>
                <a:gd name="T1" fmla="*/ 47 h 152"/>
                <a:gd name="T2" fmla="*/ 82 w 177"/>
                <a:gd name="T3" fmla="*/ 33 h 152"/>
                <a:gd name="T4" fmla="*/ 99 w 177"/>
                <a:gd name="T5" fmla="*/ 23 h 152"/>
                <a:gd name="T6" fmla="*/ 116 w 177"/>
                <a:gd name="T7" fmla="*/ 13 h 152"/>
                <a:gd name="T8" fmla="*/ 131 w 177"/>
                <a:gd name="T9" fmla="*/ 6 h 152"/>
                <a:gd name="T10" fmla="*/ 145 w 177"/>
                <a:gd name="T11" fmla="*/ 1 h 152"/>
                <a:gd name="T12" fmla="*/ 157 w 177"/>
                <a:gd name="T13" fmla="*/ 0 h 152"/>
                <a:gd name="T14" fmla="*/ 166 w 177"/>
                <a:gd name="T15" fmla="*/ 1 h 152"/>
                <a:gd name="T16" fmla="*/ 173 w 177"/>
                <a:gd name="T17" fmla="*/ 6 h 152"/>
                <a:gd name="T18" fmla="*/ 177 w 177"/>
                <a:gd name="T19" fmla="*/ 13 h 152"/>
                <a:gd name="T20" fmla="*/ 176 w 177"/>
                <a:gd name="T21" fmla="*/ 23 h 152"/>
                <a:gd name="T22" fmla="*/ 172 w 177"/>
                <a:gd name="T23" fmla="*/ 34 h 152"/>
                <a:gd name="T24" fmla="*/ 165 w 177"/>
                <a:gd name="T25" fmla="*/ 47 h 152"/>
                <a:gd name="T26" fmla="*/ 156 w 177"/>
                <a:gd name="T27" fmla="*/ 61 h 152"/>
                <a:gd name="T28" fmla="*/ 144 w 177"/>
                <a:gd name="T29" fmla="*/ 77 h 152"/>
                <a:gd name="T30" fmla="*/ 130 w 177"/>
                <a:gd name="T31" fmla="*/ 91 h 152"/>
                <a:gd name="T32" fmla="*/ 113 w 177"/>
                <a:gd name="T33" fmla="*/ 106 h 152"/>
                <a:gd name="T34" fmla="*/ 96 w 177"/>
                <a:gd name="T35" fmla="*/ 120 h 152"/>
                <a:gd name="T36" fmla="*/ 78 w 177"/>
                <a:gd name="T37" fmla="*/ 131 h 152"/>
                <a:gd name="T38" fmla="*/ 62 w 177"/>
                <a:gd name="T39" fmla="*/ 140 h 152"/>
                <a:gd name="T40" fmla="*/ 46 w 177"/>
                <a:gd name="T41" fmla="*/ 147 h 152"/>
                <a:gd name="T42" fmla="*/ 32 w 177"/>
                <a:gd name="T43" fmla="*/ 151 h 152"/>
                <a:gd name="T44" fmla="*/ 20 w 177"/>
                <a:gd name="T45" fmla="*/ 152 h 152"/>
                <a:gd name="T46" fmla="*/ 11 w 177"/>
                <a:gd name="T47" fmla="*/ 151 h 152"/>
                <a:gd name="T48" fmla="*/ 4 w 177"/>
                <a:gd name="T49" fmla="*/ 146 h 152"/>
                <a:gd name="T50" fmla="*/ 0 w 177"/>
                <a:gd name="T51" fmla="*/ 139 h 152"/>
                <a:gd name="T52" fmla="*/ 2 w 177"/>
                <a:gd name="T53" fmla="*/ 129 h 152"/>
                <a:gd name="T54" fmla="*/ 5 w 177"/>
                <a:gd name="T55" fmla="*/ 118 h 152"/>
                <a:gd name="T56" fmla="*/ 12 w 177"/>
                <a:gd name="T57" fmla="*/ 105 h 152"/>
                <a:gd name="T58" fmla="*/ 22 w 177"/>
                <a:gd name="T59" fmla="*/ 91 h 152"/>
                <a:gd name="T60" fmla="*/ 33 w 177"/>
                <a:gd name="T61" fmla="*/ 77 h 152"/>
                <a:gd name="T62" fmla="*/ 48 w 177"/>
                <a:gd name="T63" fmla="*/ 61 h 152"/>
                <a:gd name="T64" fmla="*/ 64 w 177"/>
                <a:gd name="T65" fmla="*/ 4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7" h="152">
                  <a:moveTo>
                    <a:pt x="64" y="47"/>
                  </a:moveTo>
                  <a:lnTo>
                    <a:pt x="82" y="33"/>
                  </a:lnTo>
                  <a:lnTo>
                    <a:pt x="99" y="23"/>
                  </a:lnTo>
                  <a:lnTo>
                    <a:pt x="116" y="13"/>
                  </a:lnTo>
                  <a:lnTo>
                    <a:pt x="131" y="6"/>
                  </a:lnTo>
                  <a:lnTo>
                    <a:pt x="145" y="1"/>
                  </a:lnTo>
                  <a:lnTo>
                    <a:pt x="157" y="0"/>
                  </a:lnTo>
                  <a:lnTo>
                    <a:pt x="166" y="1"/>
                  </a:lnTo>
                  <a:lnTo>
                    <a:pt x="173" y="6"/>
                  </a:lnTo>
                  <a:lnTo>
                    <a:pt x="177" y="13"/>
                  </a:lnTo>
                  <a:lnTo>
                    <a:pt x="176" y="23"/>
                  </a:lnTo>
                  <a:lnTo>
                    <a:pt x="172" y="34"/>
                  </a:lnTo>
                  <a:lnTo>
                    <a:pt x="165" y="47"/>
                  </a:lnTo>
                  <a:lnTo>
                    <a:pt x="156" y="61"/>
                  </a:lnTo>
                  <a:lnTo>
                    <a:pt x="144" y="77"/>
                  </a:lnTo>
                  <a:lnTo>
                    <a:pt x="130" y="91"/>
                  </a:lnTo>
                  <a:lnTo>
                    <a:pt x="113" y="106"/>
                  </a:lnTo>
                  <a:lnTo>
                    <a:pt x="96" y="120"/>
                  </a:lnTo>
                  <a:lnTo>
                    <a:pt x="78" y="131"/>
                  </a:lnTo>
                  <a:lnTo>
                    <a:pt x="62" y="140"/>
                  </a:lnTo>
                  <a:lnTo>
                    <a:pt x="46" y="147"/>
                  </a:lnTo>
                  <a:lnTo>
                    <a:pt x="32" y="151"/>
                  </a:lnTo>
                  <a:lnTo>
                    <a:pt x="20" y="152"/>
                  </a:lnTo>
                  <a:lnTo>
                    <a:pt x="11" y="151"/>
                  </a:lnTo>
                  <a:lnTo>
                    <a:pt x="4" y="146"/>
                  </a:lnTo>
                  <a:lnTo>
                    <a:pt x="0" y="139"/>
                  </a:lnTo>
                  <a:lnTo>
                    <a:pt x="2" y="129"/>
                  </a:lnTo>
                  <a:lnTo>
                    <a:pt x="5" y="118"/>
                  </a:lnTo>
                  <a:lnTo>
                    <a:pt x="12" y="105"/>
                  </a:lnTo>
                  <a:lnTo>
                    <a:pt x="22" y="91"/>
                  </a:lnTo>
                  <a:lnTo>
                    <a:pt x="33" y="77"/>
                  </a:lnTo>
                  <a:lnTo>
                    <a:pt x="48" y="61"/>
                  </a:lnTo>
                  <a:lnTo>
                    <a:pt x="64" y="47"/>
                  </a:lnTo>
                  <a:close/>
                </a:path>
              </a:pathLst>
            </a:custGeom>
            <a:solidFill>
              <a:srgbClr val="EAB5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7" name="Freeform 77"/>
            <p:cNvSpPr>
              <a:spLocks/>
            </p:cNvSpPr>
            <p:nvPr/>
          </p:nvSpPr>
          <p:spPr bwMode="auto">
            <a:xfrm>
              <a:off x="3055" y="3193"/>
              <a:ext cx="14" cy="106"/>
            </a:xfrm>
            <a:custGeom>
              <a:avLst/>
              <a:gdLst>
                <a:gd name="T0" fmla="*/ 4 w 14"/>
                <a:gd name="T1" fmla="*/ 9 h 106"/>
                <a:gd name="T2" fmla="*/ 0 w 14"/>
                <a:gd name="T3" fmla="*/ 106 h 106"/>
                <a:gd name="T4" fmla="*/ 10 w 14"/>
                <a:gd name="T5" fmla="*/ 103 h 106"/>
                <a:gd name="T6" fmla="*/ 14 w 14"/>
                <a:gd name="T7" fmla="*/ 0 h 106"/>
                <a:gd name="T8" fmla="*/ 4 w 14"/>
                <a:gd name="T9" fmla="*/ 9 h 106"/>
              </a:gdLst>
              <a:ahLst/>
              <a:cxnLst>
                <a:cxn ang="0">
                  <a:pos x="T0" y="T1"/>
                </a:cxn>
                <a:cxn ang="0">
                  <a:pos x="T2" y="T3"/>
                </a:cxn>
                <a:cxn ang="0">
                  <a:pos x="T4" y="T5"/>
                </a:cxn>
                <a:cxn ang="0">
                  <a:pos x="T6" y="T7"/>
                </a:cxn>
                <a:cxn ang="0">
                  <a:pos x="T8" y="T9"/>
                </a:cxn>
              </a:cxnLst>
              <a:rect l="0" t="0" r="r" b="b"/>
              <a:pathLst>
                <a:path w="14" h="106">
                  <a:moveTo>
                    <a:pt x="4" y="9"/>
                  </a:moveTo>
                  <a:lnTo>
                    <a:pt x="0" y="106"/>
                  </a:lnTo>
                  <a:lnTo>
                    <a:pt x="10" y="103"/>
                  </a:lnTo>
                  <a:lnTo>
                    <a:pt x="14" y="0"/>
                  </a:lnTo>
                  <a:lnTo>
                    <a:pt x="4" y="9"/>
                  </a:lnTo>
                  <a:close/>
                </a:path>
              </a:pathLst>
            </a:custGeom>
            <a:solidFill>
              <a:srgbClr val="B76B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8" name="Freeform 78"/>
            <p:cNvSpPr>
              <a:spLocks/>
            </p:cNvSpPr>
            <p:nvPr/>
          </p:nvSpPr>
          <p:spPr bwMode="auto">
            <a:xfrm>
              <a:off x="3056" y="3291"/>
              <a:ext cx="14" cy="13"/>
            </a:xfrm>
            <a:custGeom>
              <a:avLst/>
              <a:gdLst>
                <a:gd name="T0" fmla="*/ 0 w 14"/>
                <a:gd name="T1" fmla="*/ 7 h 13"/>
                <a:gd name="T2" fmla="*/ 4 w 14"/>
                <a:gd name="T3" fmla="*/ 13 h 13"/>
                <a:gd name="T4" fmla="*/ 14 w 14"/>
                <a:gd name="T5" fmla="*/ 5 h 13"/>
                <a:gd name="T6" fmla="*/ 9 w 14"/>
                <a:gd name="T7" fmla="*/ 0 h 13"/>
                <a:gd name="T8" fmla="*/ 0 w 14"/>
                <a:gd name="T9" fmla="*/ 7 h 13"/>
              </a:gdLst>
              <a:ahLst/>
              <a:cxnLst>
                <a:cxn ang="0">
                  <a:pos x="T0" y="T1"/>
                </a:cxn>
                <a:cxn ang="0">
                  <a:pos x="T2" y="T3"/>
                </a:cxn>
                <a:cxn ang="0">
                  <a:pos x="T4" y="T5"/>
                </a:cxn>
                <a:cxn ang="0">
                  <a:pos x="T6" y="T7"/>
                </a:cxn>
                <a:cxn ang="0">
                  <a:pos x="T8" y="T9"/>
                </a:cxn>
              </a:cxnLst>
              <a:rect l="0" t="0" r="r" b="b"/>
              <a:pathLst>
                <a:path w="14" h="13">
                  <a:moveTo>
                    <a:pt x="0" y="7"/>
                  </a:moveTo>
                  <a:lnTo>
                    <a:pt x="4" y="13"/>
                  </a:lnTo>
                  <a:lnTo>
                    <a:pt x="14" y="5"/>
                  </a:lnTo>
                  <a:lnTo>
                    <a:pt x="9" y="0"/>
                  </a:lnTo>
                  <a:lnTo>
                    <a:pt x="0" y="7"/>
                  </a:lnTo>
                  <a:close/>
                </a:path>
              </a:pathLst>
            </a:custGeom>
            <a:solidFill>
              <a:srgbClr val="8C44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nodePh="1">
                                  <p:stCondLst>
                                    <p:cond delay="0"/>
                                  </p:stCondLst>
                                  <p:endCondLst>
                                    <p:cond evt="begin" delay="0">
                                      <p:tn val="5"/>
                                    </p:cond>
                                  </p:endCondLst>
                                  <p:childTnLst>
                                    <p:set>
                                      <p:cBhvr>
                                        <p:cTn id="6" dur="1" fill="hold">
                                          <p:stCondLst>
                                            <p:cond delay="0"/>
                                          </p:stCondLst>
                                        </p:cTn>
                                        <p:tgtEl>
                                          <p:spTgt spid="40972">
                                            <p:txEl>
                                              <p:pRg st="0" end="0"/>
                                            </p:txEl>
                                          </p:spTgt>
                                        </p:tgtEl>
                                        <p:attrNameLst>
                                          <p:attrName>style.visibility</p:attrName>
                                        </p:attrNameLst>
                                      </p:cBhvr>
                                      <p:to>
                                        <p:strVal val="visible"/>
                                      </p:to>
                                    </p:set>
                                    <p:anim calcmode="lin" valueType="num">
                                      <p:cBhvr additive="base">
                                        <p:cTn id="7" dur="500" fill="hold"/>
                                        <p:tgtEl>
                                          <p:spTgt spid="4097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7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0963">
                                            <p:txEl>
                                              <p:pRg st="0" end="0"/>
                                            </p:txEl>
                                          </p:spTgt>
                                        </p:tgtEl>
                                        <p:attrNameLst>
                                          <p:attrName>style.visibility</p:attrName>
                                        </p:attrNameLst>
                                      </p:cBhvr>
                                      <p:to>
                                        <p:strVal val="visible"/>
                                      </p:to>
                                    </p:set>
                                    <p:animEffect transition="in" filter="box(in)">
                                      <p:cBhvr>
                                        <p:cTn id="13" dur="500"/>
                                        <p:tgtEl>
                                          <p:spTgt spid="40963">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40963">
                                            <p:txEl>
                                              <p:pRg st="1" end="1"/>
                                            </p:txEl>
                                          </p:spTgt>
                                        </p:tgtEl>
                                        <p:attrNameLst>
                                          <p:attrName>style.visibility</p:attrName>
                                        </p:attrNameLst>
                                      </p:cBhvr>
                                      <p:to>
                                        <p:strVal val="visible"/>
                                      </p:to>
                                    </p:set>
                                    <p:anim calcmode="lin" valueType="num">
                                      <p:cBhvr additive="base">
                                        <p:cTn id="18"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096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p:bld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Network</Template>
  <TotalTime>981</TotalTime>
  <Words>901</Words>
  <Application>Microsoft Office PowerPoint</Application>
  <PresentationFormat>On-screen Show (4:3)</PresentationFormat>
  <Paragraphs>95</Paragraphs>
  <Slides>16</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新細明體</vt:lpstr>
      <vt:lpstr>標楷體</vt:lpstr>
      <vt:lpstr>Arial</vt:lpstr>
      <vt:lpstr>Wingdings</vt:lpstr>
      <vt:lpstr>Network</vt:lpstr>
      <vt:lpstr>服用藥物知多少？</vt:lpstr>
      <vt:lpstr>學習目標</vt:lpstr>
      <vt:lpstr>小甘生病了(一) </vt:lpstr>
      <vt:lpstr>小甘生病了(二) </vt:lpstr>
      <vt:lpstr>    1.  </vt:lpstr>
      <vt:lpstr>為什麼？</vt:lpstr>
      <vt:lpstr>2.</vt:lpstr>
      <vt:lpstr>PowerPoint Presentation</vt:lpstr>
      <vt:lpstr>3. </vt:lpstr>
      <vt:lpstr>PowerPoint Presentation</vt:lpstr>
      <vt:lpstr>4.</vt:lpstr>
      <vt:lpstr>為什麼？</vt:lpstr>
      <vt:lpstr>5.</vt:lpstr>
      <vt:lpstr>PowerPoint Presentation</vt:lpstr>
      <vt:lpstr>6. </vt:lpstr>
      <vt:lpstr>總結</vt:lpstr>
    </vt:vector>
  </TitlesOfParts>
  <Company>EDB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服用藥物知多少？</dc:title>
  <dc:creator>SO, Kwok-yun Isabella</dc:creator>
  <cp:lastModifiedBy>CDI, EDB</cp:lastModifiedBy>
  <cp:revision>38</cp:revision>
  <dcterms:created xsi:type="dcterms:W3CDTF">2009-06-23T08:53:09Z</dcterms:created>
  <dcterms:modified xsi:type="dcterms:W3CDTF">2024-04-02T07:27:49Z</dcterms:modified>
</cp:coreProperties>
</file>